
<file path=[Content_Types].xml><?xml version="1.0" encoding="utf-8"?>
<Types xmlns="http://schemas.openxmlformats.org/package/2006/content-types">
  <Default Extension="xml" ContentType="application/xml"/>
  <Default Extension="wmf" ContentType="image/x-wmf"/>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4107" r:id="rId5"/>
  </p:sldMasterIdLst>
  <p:notesMasterIdLst>
    <p:notesMasterId r:id="rId40"/>
  </p:notesMasterIdLst>
  <p:handoutMasterIdLst>
    <p:handoutMasterId r:id="rId41"/>
  </p:handoutMasterIdLst>
  <p:sldIdLst>
    <p:sldId id="892" r:id="rId6"/>
    <p:sldId id="1231" r:id="rId7"/>
    <p:sldId id="1232" r:id="rId8"/>
    <p:sldId id="1233" r:id="rId9"/>
    <p:sldId id="1212" r:id="rId10"/>
    <p:sldId id="1234" r:id="rId11"/>
    <p:sldId id="1262" r:id="rId12"/>
    <p:sldId id="1241" r:id="rId13"/>
    <p:sldId id="1245" r:id="rId14"/>
    <p:sldId id="1246" r:id="rId15"/>
    <p:sldId id="1215" r:id="rId16"/>
    <p:sldId id="1242" r:id="rId17"/>
    <p:sldId id="1243" r:id="rId18"/>
    <p:sldId id="1244" r:id="rId19"/>
    <p:sldId id="1247" r:id="rId20"/>
    <p:sldId id="1214" r:id="rId21"/>
    <p:sldId id="1237" r:id="rId22"/>
    <p:sldId id="1236" r:id="rId23"/>
    <p:sldId id="1238" r:id="rId24"/>
    <p:sldId id="1253" r:id="rId25"/>
    <p:sldId id="1254" r:id="rId26"/>
    <p:sldId id="1255" r:id="rId27"/>
    <p:sldId id="1250" r:id="rId28"/>
    <p:sldId id="1252" r:id="rId29"/>
    <p:sldId id="1256" r:id="rId30"/>
    <p:sldId id="1257" r:id="rId31"/>
    <p:sldId id="1258" r:id="rId32"/>
    <p:sldId id="1239" r:id="rId33"/>
    <p:sldId id="1235" r:id="rId34"/>
    <p:sldId id="1240" r:id="rId35"/>
    <p:sldId id="1259" r:id="rId36"/>
    <p:sldId id="1221" r:id="rId37"/>
    <p:sldId id="1260" r:id="rId38"/>
    <p:sldId id="1261" r:id="rId39"/>
  </p:sldIdLst>
  <p:sldSz cx="9144000" cy="6858000" type="screen4x3"/>
  <p:notesSz cx="6934200" cy="9232900"/>
  <p:defaultTextStyle>
    <a:defPPr>
      <a:defRPr lang="en-US"/>
    </a:defPPr>
    <a:lvl1pPr algn="l" rtl="0" fontAlgn="base">
      <a:spcBef>
        <a:spcPct val="0"/>
      </a:spcBef>
      <a:spcAft>
        <a:spcPct val="0"/>
      </a:spcAft>
      <a:defRPr sz="2000"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sz="2000"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sz="2000"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sz="2000"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sz="2000" b="1" kern="1200">
        <a:solidFill>
          <a:schemeClr val="tx1"/>
        </a:solidFill>
        <a:latin typeface="Arial" pitchFamily="34" charset="0"/>
        <a:ea typeface="ＭＳ Ｐゴシック" charset="-128"/>
        <a:cs typeface="+mn-cs"/>
      </a:defRPr>
    </a:lvl5pPr>
    <a:lvl6pPr marL="2286000" algn="l" defTabSz="914400" rtl="0" eaLnBrk="1" latinLnBrk="0" hangingPunct="1">
      <a:defRPr sz="2000" b="1" kern="1200">
        <a:solidFill>
          <a:schemeClr val="tx1"/>
        </a:solidFill>
        <a:latin typeface="Arial" pitchFamily="34" charset="0"/>
        <a:ea typeface="ＭＳ Ｐゴシック" charset="-128"/>
        <a:cs typeface="+mn-cs"/>
      </a:defRPr>
    </a:lvl6pPr>
    <a:lvl7pPr marL="2743200" algn="l" defTabSz="914400" rtl="0" eaLnBrk="1" latinLnBrk="0" hangingPunct="1">
      <a:defRPr sz="2000" b="1" kern="1200">
        <a:solidFill>
          <a:schemeClr val="tx1"/>
        </a:solidFill>
        <a:latin typeface="Arial" pitchFamily="34" charset="0"/>
        <a:ea typeface="ＭＳ Ｐゴシック" charset="-128"/>
        <a:cs typeface="+mn-cs"/>
      </a:defRPr>
    </a:lvl7pPr>
    <a:lvl8pPr marL="3200400" algn="l" defTabSz="914400" rtl="0" eaLnBrk="1" latinLnBrk="0" hangingPunct="1">
      <a:defRPr sz="2000" b="1" kern="1200">
        <a:solidFill>
          <a:schemeClr val="tx1"/>
        </a:solidFill>
        <a:latin typeface="Arial" pitchFamily="34" charset="0"/>
        <a:ea typeface="ＭＳ Ｐゴシック" charset="-128"/>
        <a:cs typeface="+mn-cs"/>
      </a:defRPr>
    </a:lvl8pPr>
    <a:lvl9pPr marL="3657600" algn="l" defTabSz="914400" rtl="0" eaLnBrk="1" latinLnBrk="0" hangingPunct="1">
      <a:defRPr sz="2000" b="1" kern="1200">
        <a:solidFill>
          <a:schemeClr val="tx1"/>
        </a:solidFill>
        <a:latin typeface="Arial" pitchFamily="34" charset="0"/>
        <a:ea typeface="ＭＳ Ｐゴシック"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mn"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904"/>
    <a:srgbClr val="69489D"/>
    <a:srgbClr val="CCC02C"/>
    <a:srgbClr val="C3C9FF"/>
    <a:srgbClr val="458D04"/>
    <a:srgbClr val="0C558B"/>
    <a:srgbClr val="182444"/>
    <a:srgbClr val="8E1B1B"/>
    <a:srgbClr val="55FFCD"/>
    <a:srgbClr val="9298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6" autoAdjust="0"/>
    <p:restoredTop sz="91299" autoAdjust="0"/>
  </p:normalViewPr>
  <p:slideViewPr>
    <p:cSldViewPr snapToGrid="0">
      <p:cViewPr>
        <p:scale>
          <a:sx n="85" d="100"/>
          <a:sy n="85" d="100"/>
        </p:scale>
        <p:origin x="-1672" y="-528"/>
      </p:cViewPr>
      <p:guideLst>
        <p:guide orient="horz" pos="1248"/>
        <p:guide orient="horz" pos="720"/>
        <p:guide orient="horz" pos="2890"/>
        <p:guide pos="336"/>
        <p:guide pos="5574"/>
        <p:guide pos="54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3" d="100"/>
        <a:sy n="63" d="100"/>
      </p:scale>
      <p:origin x="0" y="0"/>
    </p:cViewPr>
  </p:sorterViewPr>
  <p:notesViewPr>
    <p:cSldViewPr>
      <p:cViewPr>
        <p:scale>
          <a:sx n="100" d="100"/>
          <a:sy n="100" d="100"/>
        </p:scale>
        <p:origin x="-1266" y="-78"/>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w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100" name="Rectangle 20"/>
          <p:cNvSpPr>
            <a:spLocks noChangeArrowheads="1"/>
          </p:cNvSpPr>
          <p:nvPr/>
        </p:nvSpPr>
        <p:spPr bwMode="auto">
          <a:xfrm>
            <a:off x="4070350" y="8672513"/>
            <a:ext cx="2133600" cy="465137"/>
          </a:xfrm>
          <a:prstGeom prst="rect">
            <a:avLst/>
          </a:prstGeom>
          <a:noFill/>
          <a:ln w="9525">
            <a:noFill/>
            <a:miter lim="800000"/>
            <a:headEnd/>
            <a:tailEnd/>
          </a:ln>
          <a:effectLst/>
        </p:spPr>
        <p:txBody>
          <a:bodyPr lIns="18905" tIns="0" rIns="18905" bIns="0" anchor="b"/>
          <a:lstStyle/>
          <a:p>
            <a:pPr algn="r" defTabSz="949255">
              <a:lnSpc>
                <a:spcPct val="89000"/>
              </a:lnSpc>
              <a:spcBef>
                <a:spcPct val="40000"/>
              </a:spcBef>
              <a:defRPr/>
            </a:pPr>
            <a:r>
              <a:rPr lang="en-US" sz="900" b="0" dirty="0">
                <a:latin typeface="Arial" charset="0"/>
                <a:ea typeface="ＭＳ Ｐゴシック" pitchFamily="1" charset="-128"/>
              </a:rPr>
              <a:t>© 2011 Carnegie Mellon University</a:t>
            </a:r>
          </a:p>
          <a:p>
            <a:pPr defTabSz="949255">
              <a:lnSpc>
                <a:spcPct val="89000"/>
              </a:lnSpc>
              <a:spcBef>
                <a:spcPct val="40000"/>
              </a:spcBef>
              <a:defRPr/>
            </a:pPr>
            <a:r>
              <a:rPr lang="en-US" sz="800" b="0" i="1" dirty="0">
                <a:latin typeface="Times New Roman" pitchFamily="18" charset="0"/>
                <a:ea typeface="ＭＳ Ｐゴシック" pitchFamily="1" charset="-128"/>
              </a:rPr>
              <a:t>  </a:t>
            </a:r>
          </a:p>
        </p:txBody>
      </p:sp>
      <p:sp>
        <p:nvSpPr>
          <p:cNvPr id="46101" name="Rectangle 21"/>
          <p:cNvSpPr>
            <a:spLocks noChangeArrowheads="1"/>
          </p:cNvSpPr>
          <p:nvPr/>
        </p:nvSpPr>
        <p:spPr bwMode="auto">
          <a:xfrm>
            <a:off x="6448426" y="8813801"/>
            <a:ext cx="333375" cy="225425"/>
          </a:xfrm>
          <a:prstGeom prst="rect">
            <a:avLst/>
          </a:prstGeom>
          <a:noFill/>
          <a:ln w="9525">
            <a:noFill/>
            <a:miter lim="800000"/>
            <a:headEnd/>
            <a:tailEnd/>
          </a:ln>
          <a:effectLst/>
        </p:spPr>
        <p:txBody>
          <a:bodyPr wrap="none" lIns="88220" tIns="44108" rIns="88220" bIns="44108">
            <a:spAutoFit/>
          </a:bodyPr>
          <a:lstStyle/>
          <a:p>
            <a:pPr algn="ctr" defTabSz="901634" eaLnBrk="0" hangingPunct="0">
              <a:lnSpc>
                <a:spcPct val="90000"/>
              </a:lnSpc>
              <a:defRPr/>
            </a:pPr>
            <a:fld id="{75F19E66-8BCD-429E-A556-B4E9183CCAE9}" type="slidenum">
              <a:rPr lang="en-US" sz="1000">
                <a:latin typeface="Arial" charset="0"/>
                <a:ea typeface="ＭＳ Ｐゴシック" pitchFamily="1" charset="-128"/>
              </a:rPr>
              <a:pPr algn="ctr" defTabSz="901634" eaLnBrk="0" hangingPunct="0">
                <a:lnSpc>
                  <a:spcPct val="90000"/>
                </a:lnSpc>
                <a:defRPr/>
              </a:pPr>
              <a:t>‹#›</a:t>
            </a:fld>
            <a:endParaRPr lang="en-US" sz="1000" dirty="0">
              <a:latin typeface="Arial" charset="0"/>
              <a:ea typeface="ＭＳ Ｐゴシック" pitchFamily="1" charset="-128"/>
            </a:endParaRPr>
          </a:p>
        </p:txBody>
      </p:sp>
      <p:sp>
        <p:nvSpPr>
          <p:cNvPr id="46102" name="Line 22"/>
          <p:cNvSpPr>
            <a:spLocks noChangeShapeType="1"/>
          </p:cNvSpPr>
          <p:nvPr/>
        </p:nvSpPr>
        <p:spPr bwMode="auto">
          <a:xfrm flipH="1">
            <a:off x="228600" y="8699500"/>
            <a:ext cx="6477000" cy="0"/>
          </a:xfrm>
          <a:prstGeom prst="line">
            <a:avLst/>
          </a:prstGeom>
          <a:noFill/>
          <a:ln w="6350">
            <a:solidFill>
              <a:schemeClr val="tx1"/>
            </a:solidFill>
            <a:round/>
            <a:headEnd/>
            <a:tailEnd/>
          </a:ln>
          <a:effectLst/>
        </p:spPr>
        <p:txBody>
          <a:bodyPr wrap="none" lIns="91433" tIns="45716" rIns="91433" bIns="45716" anchor="ctr">
            <a:spAutoFit/>
          </a:bodyPr>
          <a:lstStyle/>
          <a:p>
            <a:pPr algn="ctr">
              <a:spcBef>
                <a:spcPct val="50000"/>
              </a:spcBef>
              <a:defRPr/>
            </a:pPr>
            <a:endParaRPr lang="en-US" dirty="0">
              <a:latin typeface="Arial" charset="0"/>
              <a:ea typeface="ＭＳ Ｐゴシック" pitchFamily="1" charset="-128"/>
            </a:endParaRPr>
          </a:p>
        </p:txBody>
      </p:sp>
      <p:pic>
        <p:nvPicPr>
          <p:cNvPr id="335877" name="Picture 23" descr="SEI_CMU_1Line_Blk"/>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0351" y="8794750"/>
            <a:ext cx="3727450" cy="222250"/>
          </a:xfrm>
          <a:prstGeom prst="rect">
            <a:avLst/>
          </a:prstGeom>
          <a:noFill/>
          <a:ln w="9525">
            <a:noFill/>
            <a:miter lim="800000"/>
            <a:headEnd/>
            <a:tailEnd/>
          </a:ln>
        </p:spPr>
      </p:pic>
      <p:sp>
        <p:nvSpPr>
          <p:cNvPr id="8" name="Rectangle 24"/>
          <p:cNvSpPr txBox="1">
            <a:spLocks noChangeArrowheads="1"/>
          </p:cNvSpPr>
          <p:nvPr/>
        </p:nvSpPr>
        <p:spPr bwMode="auto">
          <a:xfrm>
            <a:off x="495300" y="349251"/>
            <a:ext cx="2703513" cy="466725"/>
          </a:xfrm>
          <a:prstGeom prst="rect">
            <a:avLst/>
          </a:prstGeom>
          <a:noFill/>
          <a:ln w="9525">
            <a:noFill/>
            <a:miter lim="800000"/>
            <a:headEnd/>
            <a:tailEnd/>
          </a:ln>
          <a:effectLst/>
        </p:spPr>
        <p:txBody>
          <a:bodyPr lIns="0" tIns="0" rIns="0" bIns="0"/>
          <a:lstStyle>
            <a:lvl1pPr algn="l" defTabSz="949325">
              <a:lnSpc>
                <a:spcPct val="90000"/>
              </a:lnSpc>
              <a:spcBef>
                <a:spcPct val="50000"/>
              </a:spcBef>
              <a:defRPr sz="900" dirty="0" smtClean="0">
                <a:latin typeface="Arial" charset="0"/>
                <a:ea typeface="ＭＳ Ｐゴシック" pitchFamily="1" charset="-128"/>
                <a:cs typeface="+mn-cs"/>
              </a:defRPr>
            </a:lvl1pPr>
          </a:lstStyle>
          <a:p>
            <a:pPr>
              <a:defRPr/>
            </a:pPr>
            <a:r>
              <a:rPr lang="en-US"/>
              <a:t>RTSS Internal Review</a:t>
            </a:r>
          </a:p>
        </p:txBody>
      </p:sp>
      <p:sp>
        <p:nvSpPr>
          <p:cNvPr id="9" name="Rectangle 25"/>
          <p:cNvSpPr txBox="1">
            <a:spLocks noChangeArrowheads="1"/>
          </p:cNvSpPr>
          <p:nvPr/>
        </p:nvSpPr>
        <p:spPr bwMode="auto">
          <a:xfrm>
            <a:off x="3656014" y="349251"/>
            <a:ext cx="2703512" cy="466725"/>
          </a:xfrm>
          <a:prstGeom prst="rect">
            <a:avLst/>
          </a:prstGeom>
          <a:noFill/>
          <a:ln w="9525">
            <a:noFill/>
            <a:miter lim="800000"/>
            <a:headEnd/>
            <a:tailEnd/>
          </a:ln>
          <a:effectLst/>
        </p:spPr>
        <p:txBody>
          <a:bodyPr lIns="18905" tIns="0" rIns="18905" bIns="0"/>
          <a:lstStyle>
            <a:lvl1pPr algn="r" defTabSz="949325" eaLnBrk="0" hangingPunct="0">
              <a:spcBef>
                <a:spcPct val="0"/>
              </a:spcBef>
              <a:defRPr sz="1000" b="0" dirty="0" smtClean="0">
                <a:latin typeface="Arial" charset="0"/>
                <a:ea typeface="ＭＳ Ｐゴシック" pitchFamily="1" charset="-128"/>
                <a:cs typeface="+mn-cs"/>
              </a:defRPr>
            </a:lvl1pPr>
          </a:lstStyle>
          <a:p>
            <a:pPr>
              <a:defRPr/>
            </a:pPr>
            <a:r>
              <a:rPr lang="en-US" dirty="0" smtClean="0"/>
              <a:t>December 2011</a:t>
            </a:r>
            <a:endParaRPr lang="en-US" dirty="0"/>
          </a:p>
        </p:txBody>
      </p:sp>
    </p:spTree>
    <p:extLst>
      <p:ext uri="{BB962C8B-B14F-4D97-AF65-F5344CB8AC3E}">
        <p14:creationId xmlns:p14="http://schemas.microsoft.com/office/powerpoint/2010/main" val="830439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w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90" name="Rectangle 4"/>
          <p:cNvSpPr>
            <a:spLocks noGrp="1" noRot="1" noChangeAspect="1" noChangeArrowheads="1" noTextEdit="1"/>
          </p:cNvSpPr>
          <p:nvPr>
            <p:ph type="sldImg" idx="2"/>
          </p:nvPr>
        </p:nvSpPr>
        <p:spPr bwMode="auto">
          <a:xfrm>
            <a:off x="1158875" y="693738"/>
            <a:ext cx="4616450" cy="3462337"/>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23925" y="4386263"/>
            <a:ext cx="5086350" cy="4152900"/>
          </a:xfrm>
          <a:prstGeom prst="rect">
            <a:avLst/>
          </a:prstGeom>
          <a:noFill/>
          <a:ln w="9525">
            <a:noFill/>
            <a:miter lim="800000"/>
            <a:headEnd/>
            <a:tailEnd/>
          </a:ln>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p:txBody>
      </p:sp>
      <p:sp>
        <p:nvSpPr>
          <p:cNvPr id="7188" name="Rectangle 20"/>
          <p:cNvSpPr>
            <a:spLocks noChangeArrowheads="1"/>
          </p:cNvSpPr>
          <p:nvPr/>
        </p:nvSpPr>
        <p:spPr bwMode="auto">
          <a:xfrm>
            <a:off x="4070350" y="8672513"/>
            <a:ext cx="2133600" cy="465137"/>
          </a:xfrm>
          <a:prstGeom prst="rect">
            <a:avLst/>
          </a:prstGeom>
          <a:noFill/>
          <a:ln w="9525">
            <a:noFill/>
            <a:miter lim="800000"/>
            <a:headEnd/>
            <a:tailEnd/>
          </a:ln>
          <a:effectLst/>
        </p:spPr>
        <p:txBody>
          <a:bodyPr lIns="18905" tIns="0" rIns="18905" bIns="0" anchor="b"/>
          <a:lstStyle/>
          <a:p>
            <a:pPr algn="r" defTabSz="949255">
              <a:lnSpc>
                <a:spcPct val="89000"/>
              </a:lnSpc>
              <a:spcBef>
                <a:spcPct val="40000"/>
              </a:spcBef>
              <a:defRPr/>
            </a:pPr>
            <a:r>
              <a:rPr lang="en-US" sz="900" b="0" dirty="0">
                <a:latin typeface="Arial" charset="0"/>
                <a:ea typeface="ＭＳ Ｐゴシック" pitchFamily="1" charset="-128"/>
              </a:rPr>
              <a:t>© 2010 Carnegie Mellon University</a:t>
            </a:r>
          </a:p>
          <a:p>
            <a:pPr defTabSz="949255">
              <a:lnSpc>
                <a:spcPct val="89000"/>
              </a:lnSpc>
              <a:spcBef>
                <a:spcPct val="40000"/>
              </a:spcBef>
              <a:defRPr/>
            </a:pPr>
            <a:r>
              <a:rPr lang="en-US" sz="800" b="0" i="1" dirty="0">
                <a:latin typeface="Times New Roman" pitchFamily="18" charset="0"/>
                <a:ea typeface="ＭＳ Ｐゴシック" pitchFamily="1" charset="-128"/>
              </a:rPr>
              <a:t>  </a:t>
            </a:r>
          </a:p>
        </p:txBody>
      </p:sp>
      <p:sp>
        <p:nvSpPr>
          <p:cNvPr id="7189" name="Rectangle 21"/>
          <p:cNvSpPr>
            <a:spLocks noChangeArrowheads="1"/>
          </p:cNvSpPr>
          <p:nvPr/>
        </p:nvSpPr>
        <p:spPr bwMode="auto">
          <a:xfrm>
            <a:off x="6446838" y="8813800"/>
            <a:ext cx="336550" cy="228600"/>
          </a:xfrm>
          <a:prstGeom prst="rect">
            <a:avLst/>
          </a:prstGeom>
          <a:noFill/>
          <a:ln w="9525">
            <a:noFill/>
            <a:miter lim="800000"/>
            <a:headEnd/>
            <a:tailEnd/>
          </a:ln>
          <a:effectLst/>
        </p:spPr>
        <p:txBody>
          <a:bodyPr wrap="none" lIns="88220" tIns="44108" rIns="88220" bIns="44108">
            <a:spAutoFit/>
          </a:bodyPr>
          <a:lstStyle/>
          <a:p>
            <a:pPr algn="ctr" defTabSz="901634" eaLnBrk="0" hangingPunct="0">
              <a:lnSpc>
                <a:spcPct val="90000"/>
              </a:lnSpc>
              <a:defRPr/>
            </a:pPr>
            <a:fld id="{D2AAD81A-8849-4CB3-B41A-C437E836E205}" type="slidenum">
              <a:rPr lang="en-US" sz="1000">
                <a:latin typeface="Arial" charset="0"/>
                <a:ea typeface="ＭＳ Ｐゴシック" pitchFamily="1" charset="-128"/>
              </a:rPr>
              <a:pPr algn="ctr" defTabSz="901634" eaLnBrk="0" hangingPunct="0">
                <a:lnSpc>
                  <a:spcPct val="90000"/>
                </a:lnSpc>
                <a:defRPr/>
              </a:pPr>
              <a:t>‹#›</a:t>
            </a:fld>
            <a:endParaRPr lang="en-US" sz="1000" dirty="0">
              <a:latin typeface="Arial" charset="0"/>
              <a:ea typeface="ＭＳ Ｐゴシック" pitchFamily="1" charset="-128"/>
            </a:endParaRPr>
          </a:p>
        </p:txBody>
      </p:sp>
      <p:sp>
        <p:nvSpPr>
          <p:cNvPr id="7190" name="Line 22"/>
          <p:cNvSpPr>
            <a:spLocks noChangeShapeType="1"/>
          </p:cNvSpPr>
          <p:nvPr/>
        </p:nvSpPr>
        <p:spPr bwMode="auto">
          <a:xfrm flipH="1">
            <a:off x="228600" y="8699500"/>
            <a:ext cx="6477000" cy="0"/>
          </a:xfrm>
          <a:prstGeom prst="line">
            <a:avLst/>
          </a:prstGeom>
          <a:noFill/>
          <a:ln w="6350">
            <a:solidFill>
              <a:schemeClr val="tx1"/>
            </a:solidFill>
            <a:round/>
            <a:headEnd/>
            <a:tailEnd/>
          </a:ln>
          <a:effectLst/>
        </p:spPr>
        <p:txBody>
          <a:bodyPr wrap="none" lIns="91433" tIns="45716" rIns="91433" bIns="45716" anchor="ctr">
            <a:spAutoFit/>
          </a:bodyPr>
          <a:lstStyle/>
          <a:p>
            <a:pPr algn="ctr">
              <a:spcBef>
                <a:spcPct val="50000"/>
              </a:spcBef>
              <a:defRPr/>
            </a:pPr>
            <a:endParaRPr lang="en-US" dirty="0">
              <a:latin typeface="Arial" charset="0"/>
              <a:ea typeface="ＭＳ Ｐゴシック" pitchFamily="1" charset="-128"/>
            </a:endParaRPr>
          </a:p>
        </p:txBody>
      </p:sp>
      <p:pic>
        <p:nvPicPr>
          <p:cNvPr id="191495" name="Picture 23" descr="SEI_CMU_1Line_Blk"/>
          <p:cNvPicPr>
            <a:picLocks noChangeAspect="1" noChangeArrowheads="1"/>
          </p:cNvPicPr>
          <p:nvPr/>
        </p:nvPicPr>
        <p:blipFill>
          <a:blip r:embed="rId2"/>
          <a:srcRect/>
          <a:stretch>
            <a:fillRect/>
          </a:stretch>
        </p:blipFill>
        <p:spPr bwMode="auto">
          <a:xfrm>
            <a:off x="260351" y="8794750"/>
            <a:ext cx="3727450" cy="222250"/>
          </a:xfrm>
          <a:prstGeom prst="rect">
            <a:avLst/>
          </a:prstGeom>
          <a:noFill/>
          <a:ln w="9525">
            <a:noFill/>
            <a:miter lim="800000"/>
            <a:headEnd/>
            <a:tailEnd/>
          </a:ln>
        </p:spPr>
      </p:pic>
      <p:sp>
        <p:nvSpPr>
          <p:cNvPr id="7192" name="Rectangle 24"/>
          <p:cNvSpPr>
            <a:spLocks noGrp="1" noChangeArrowheads="1"/>
          </p:cNvSpPr>
          <p:nvPr>
            <p:ph type="hdr" sz="quarter"/>
          </p:nvPr>
        </p:nvSpPr>
        <p:spPr bwMode="auto">
          <a:xfrm>
            <a:off x="573089" y="296864"/>
            <a:ext cx="2703512" cy="466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949255">
              <a:lnSpc>
                <a:spcPct val="90000"/>
              </a:lnSpc>
              <a:spcBef>
                <a:spcPct val="50000"/>
              </a:spcBef>
              <a:defRPr sz="900">
                <a:latin typeface="Arial" charset="0"/>
                <a:ea typeface="ＭＳ Ｐゴシック" pitchFamily="1" charset="-128"/>
                <a:cs typeface="+mn-cs"/>
              </a:defRPr>
            </a:lvl1pPr>
          </a:lstStyle>
          <a:p>
            <a:pPr>
              <a:defRPr/>
            </a:pPr>
            <a:r>
              <a:rPr lang="en-US"/>
              <a:t>RTSS Internal Review</a:t>
            </a:r>
          </a:p>
        </p:txBody>
      </p:sp>
      <p:sp>
        <p:nvSpPr>
          <p:cNvPr id="7193" name="Rectangle 25"/>
          <p:cNvSpPr>
            <a:spLocks noGrp="1" noChangeArrowheads="1"/>
          </p:cNvSpPr>
          <p:nvPr>
            <p:ph type="dt" idx="1"/>
          </p:nvPr>
        </p:nvSpPr>
        <p:spPr bwMode="auto">
          <a:xfrm>
            <a:off x="3733800" y="296864"/>
            <a:ext cx="2703513" cy="466725"/>
          </a:xfrm>
          <a:prstGeom prst="rect">
            <a:avLst/>
          </a:prstGeom>
          <a:noFill/>
          <a:ln w="9525">
            <a:noFill/>
            <a:miter lim="800000"/>
            <a:headEnd/>
            <a:tailEnd/>
          </a:ln>
          <a:effectLst/>
        </p:spPr>
        <p:txBody>
          <a:bodyPr vert="horz" wrap="square" lIns="18905" tIns="0" rIns="18905" bIns="0" numCol="1" anchor="t" anchorCtr="0" compatLnSpc="1">
            <a:prstTxWarp prst="textNoShape">
              <a:avLst/>
            </a:prstTxWarp>
          </a:bodyPr>
          <a:lstStyle>
            <a:lvl1pPr algn="r" defTabSz="949255" eaLnBrk="0" hangingPunct="0">
              <a:spcBef>
                <a:spcPct val="0"/>
              </a:spcBef>
              <a:defRPr sz="1000" b="0">
                <a:latin typeface="Arial" charset="0"/>
                <a:ea typeface="ＭＳ Ｐゴシック" pitchFamily="1" charset="-128"/>
                <a:cs typeface="+mn-cs"/>
              </a:defRPr>
            </a:lvl1pPr>
          </a:lstStyle>
          <a:p>
            <a:pPr>
              <a:defRPr/>
            </a:pPr>
            <a:r>
              <a:rPr lang="en-US"/>
              <a:t>5/24/2010</a:t>
            </a:r>
          </a:p>
        </p:txBody>
      </p:sp>
    </p:spTree>
    <p:extLst>
      <p:ext uri="{BB962C8B-B14F-4D97-AF65-F5344CB8AC3E}">
        <p14:creationId xmlns:p14="http://schemas.microsoft.com/office/powerpoint/2010/main" val="2798021152"/>
      </p:ext>
    </p:extLst>
  </p:cSld>
  <p:clrMap bg1="lt1" tx1="dk1" bg2="lt2" tx2="dk2" accent1="accent1" accent2="accent2" accent3="accent3" accent4="accent4" accent5="accent5" accent6="accent6" hlink="hlink" folHlink="folHlink"/>
  <p:hf ftr="0"/>
  <p:notesStyle>
    <a:lvl1pPr algn="l" rtl="0" eaLnBrk="0" fontAlgn="base" hangingPunct="0">
      <a:spcBef>
        <a:spcPct val="30000"/>
      </a:spcBef>
      <a:spcAft>
        <a:spcPct val="0"/>
      </a:spcAft>
      <a:tabLst>
        <a:tab pos="292100" algn="l"/>
        <a:tab pos="571500" algn="l"/>
      </a:tabLst>
      <a:defRPr sz="1000" kern="1200">
        <a:solidFill>
          <a:schemeClr val="tx1"/>
        </a:solidFill>
        <a:latin typeface="Arial" charset="0"/>
        <a:ea typeface="ＭＳ Ｐゴシック" pitchFamily="34" charset="-128"/>
        <a:cs typeface="MS PGothic"/>
      </a:defRPr>
    </a:lvl1pPr>
    <a:lvl2pPr marL="742950" indent="-285750" algn="l" rtl="0" eaLnBrk="0" fontAlgn="base" hangingPunct="0">
      <a:spcBef>
        <a:spcPct val="30000"/>
      </a:spcBef>
      <a:spcAft>
        <a:spcPct val="0"/>
      </a:spcAft>
      <a:tabLst>
        <a:tab pos="292100" algn="l"/>
        <a:tab pos="571500" algn="l"/>
      </a:tabLst>
      <a:defRPr sz="1000" kern="1200">
        <a:solidFill>
          <a:schemeClr val="tx1"/>
        </a:solidFill>
        <a:latin typeface="Arial" charset="0"/>
        <a:ea typeface="ＭＳ Ｐゴシック" pitchFamily="34" charset="-128"/>
        <a:cs typeface="MS PGothic"/>
      </a:defRPr>
    </a:lvl2pPr>
    <a:lvl3pPr marL="1143000" indent="-228600" algn="l" rtl="0" eaLnBrk="0" fontAlgn="base" hangingPunct="0">
      <a:spcBef>
        <a:spcPct val="30000"/>
      </a:spcBef>
      <a:spcAft>
        <a:spcPct val="0"/>
      </a:spcAft>
      <a:tabLst>
        <a:tab pos="292100" algn="l"/>
        <a:tab pos="571500" algn="l"/>
      </a:tabLst>
      <a:defRPr sz="1000" kern="1200">
        <a:solidFill>
          <a:schemeClr val="tx1"/>
        </a:solidFill>
        <a:latin typeface="Arial" charset="0"/>
        <a:ea typeface="ＭＳ Ｐゴシック" pitchFamily="34" charset="-128"/>
        <a:cs typeface="MS PGothic"/>
      </a:defRPr>
    </a:lvl3pPr>
    <a:lvl4pPr marL="1600200" indent="-228600" algn="l" rtl="0" eaLnBrk="0" fontAlgn="base" hangingPunct="0">
      <a:spcBef>
        <a:spcPct val="30000"/>
      </a:spcBef>
      <a:spcAft>
        <a:spcPct val="0"/>
      </a:spcAft>
      <a:buChar char="•"/>
      <a:tabLst>
        <a:tab pos="292100" algn="l"/>
        <a:tab pos="571500" algn="l"/>
      </a:tabLst>
      <a:defRPr sz="1000" kern="1200">
        <a:solidFill>
          <a:schemeClr val="tx1"/>
        </a:solidFill>
        <a:latin typeface="Arial" charset="0"/>
        <a:ea typeface="ＭＳ Ｐゴシック" pitchFamily="34" charset="-128"/>
        <a:cs typeface="MS PGothic"/>
      </a:defRPr>
    </a:lvl4pPr>
    <a:lvl5pPr marL="2057400" indent="-228600" algn="l" rtl="0" eaLnBrk="0" fontAlgn="base" hangingPunct="0">
      <a:spcBef>
        <a:spcPct val="30000"/>
      </a:spcBef>
      <a:spcAft>
        <a:spcPct val="0"/>
      </a:spcAft>
      <a:tabLst>
        <a:tab pos="292100" algn="l"/>
        <a:tab pos="571500" algn="l"/>
      </a:tabLst>
      <a:defRPr sz="1000" kern="1200">
        <a:solidFill>
          <a:schemeClr val="tx1"/>
        </a:solidFill>
        <a:latin typeface="Arial" charset="0"/>
        <a:ea typeface="ＭＳ Ｐゴシック" pitchFamily="34" charset="-128"/>
        <a:cs typeface="MS PGothic"/>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xfrm>
            <a:off x="927100" y="4386263"/>
            <a:ext cx="5080000" cy="4154487"/>
          </a:xfrm>
          <a:noFill/>
          <a:ln/>
        </p:spPr>
        <p:txBody>
          <a:bodyPr lIns="92346" tIns="46171" rIns="92346" bIns="46171"/>
          <a:lstStyle/>
          <a:p>
            <a:pPr defTabSz="912745" eaLnBrk="1" hangingPunct="1"/>
            <a:endParaRPr lang="en-US" smtClean="0">
              <a:latin typeface="Arial" pitchFamily="34" charset="0"/>
              <a:ea typeface="ＭＳ Ｐゴシック" charset="-128"/>
            </a:endParaRPr>
          </a:p>
        </p:txBody>
      </p:sp>
      <p:sp>
        <p:nvSpPr>
          <p:cNvPr id="261124" name="Rectangle 24"/>
          <p:cNvSpPr>
            <a:spLocks noGrp="1" noChangeArrowheads="1"/>
          </p:cNvSpPr>
          <p:nvPr>
            <p:ph type="hdr" sz="quarter"/>
          </p:nvPr>
        </p:nvSpPr>
        <p:spPr>
          <a:noFill/>
        </p:spPr>
        <p:txBody>
          <a:bodyPr/>
          <a:lstStyle/>
          <a:p>
            <a:r>
              <a:rPr lang="en-US" smtClean="0">
                <a:latin typeface="Arial" pitchFamily="34" charset="0"/>
                <a:ea typeface="ＭＳ Ｐゴシック" charset="-128"/>
              </a:rPr>
              <a:t>RTSS Internal Review</a:t>
            </a:r>
          </a:p>
        </p:txBody>
      </p:sp>
      <p:sp>
        <p:nvSpPr>
          <p:cNvPr id="261125" name="Rectangle 25"/>
          <p:cNvSpPr>
            <a:spLocks noGrp="1" noChangeArrowheads="1"/>
          </p:cNvSpPr>
          <p:nvPr>
            <p:ph type="dt" sz="quarter" idx="1"/>
          </p:nvPr>
        </p:nvSpPr>
        <p:spPr>
          <a:noFill/>
        </p:spPr>
        <p:txBody>
          <a:bodyPr/>
          <a:lstStyle/>
          <a:p>
            <a:r>
              <a:rPr lang="en-US" smtClean="0">
                <a:latin typeface="Arial" pitchFamily="34" charset="0"/>
                <a:ea typeface="ＭＳ Ｐゴシック" charset="-128"/>
              </a:rPr>
              <a:t>5/24/2010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Author</a:t>
            </a:r>
          </a:p>
          <a:p>
            <a:r>
              <a:rPr lang="en-US" dirty="0" smtClean="0"/>
              <a:t>Program</a:t>
            </a:r>
            <a:endParaRPr lang="en-US" dirty="0"/>
          </a:p>
        </p:txBody>
      </p:sp>
      <p:sp>
        <p:nvSpPr>
          <p:cNvPr id="5" name="Date Placeholder 4"/>
          <p:cNvSpPr>
            <a:spLocks noGrp="1"/>
          </p:cNvSpPr>
          <p:nvPr>
            <p:ph type="dt" idx="11"/>
          </p:nvPr>
        </p:nvSpPr>
        <p:spPr/>
        <p:txBody>
          <a:bodyPr/>
          <a:lstStyle/>
          <a:p>
            <a:fld id="{1FEEE9EC-F0EA-4553-8CF0-BE990B99D29D}" type="datetime1">
              <a:rPr lang="en-US" smtClean="0"/>
              <a:pPr/>
              <a:t>7/20/12</a:t>
            </a:fld>
            <a:endParaRPr lang="en-US" dirty="0"/>
          </a:p>
        </p:txBody>
      </p:sp>
    </p:spTree>
    <p:extLst>
      <p:ext uri="{BB962C8B-B14F-4D97-AF65-F5344CB8AC3E}">
        <p14:creationId xmlns:p14="http://schemas.microsoft.com/office/powerpoint/2010/main" val="91111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Author</a:t>
            </a:r>
          </a:p>
          <a:p>
            <a:r>
              <a:rPr lang="en-US" dirty="0" smtClean="0"/>
              <a:t>Program</a:t>
            </a:r>
            <a:endParaRPr lang="en-US" dirty="0"/>
          </a:p>
        </p:txBody>
      </p:sp>
      <p:sp>
        <p:nvSpPr>
          <p:cNvPr id="5" name="Date Placeholder 4"/>
          <p:cNvSpPr>
            <a:spLocks noGrp="1"/>
          </p:cNvSpPr>
          <p:nvPr>
            <p:ph type="dt" idx="11"/>
          </p:nvPr>
        </p:nvSpPr>
        <p:spPr/>
        <p:txBody>
          <a:bodyPr/>
          <a:lstStyle/>
          <a:p>
            <a:fld id="{1FEEE9EC-F0EA-4553-8CF0-BE990B99D29D}" type="datetime1">
              <a:rPr lang="en-US" smtClean="0"/>
              <a:pPr/>
              <a:t>7/20/12</a:t>
            </a:fld>
            <a:endParaRPr lang="en-US" dirty="0"/>
          </a:p>
        </p:txBody>
      </p:sp>
    </p:spTree>
    <p:extLst>
      <p:ext uri="{BB962C8B-B14F-4D97-AF65-F5344CB8AC3E}">
        <p14:creationId xmlns:p14="http://schemas.microsoft.com/office/powerpoint/2010/main" val="911112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74750" y="701675"/>
            <a:ext cx="4592638" cy="3444875"/>
          </a:xfrm>
          <a:ln/>
        </p:spPr>
      </p:sp>
      <p:sp>
        <p:nvSpPr>
          <p:cNvPr id="264195" name="Rectangle 3"/>
          <p:cNvSpPr>
            <a:spLocks noGrp="1" noChangeArrowheads="1"/>
          </p:cNvSpPr>
          <p:nvPr>
            <p:ph type="body" idx="1"/>
          </p:nvPr>
        </p:nvSpPr>
        <p:spPr>
          <a:xfrm>
            <a:off x="927100" y="4386263"/>
            <a:ext cx="5080000" cy="4154487"/>
          </a:xfrm>
          <a:noFill/>
          <a:ln/>
        </p:spPr>
        <p:txBody>
          <a:bodyPr lIns="92328" tIns="46162" rIns="92328" bIns="46162"/>
          <a:lstStyle/>
          <a:p>
            <a:pPr defTabSz="944493" eaLnBrk="1" hangingPunct="1"/>
            <a:endParaRPr lang="en-US" dirty="0" smtClean="0">
              <a:latin typeface="Arial" pitchFamily="34" charset="0"/>
              <a:ea typeface="ＭＳ Ｐゴシック" charset="-128"/>
            </a:endParaRPr>
          </a:p>
        </p:txBody>
      </p:sp>
      <p:sp>
        <p:nvSpPr>
          <p:cNvPr id="264196" name="Rectangle 24"/>
          <p:cNvSpPr txBox="1">
            <a:spLocks noGrp="1" noChangeArrowheads="1"/>
          </p:cNvSpPr>
          <p:nvPr/>
        </p:nvSpPr>
        <p:spPr bwMode="auto">
          <a:xfrm>
            <a:off x="573089" y="296865"/>
            <a:ext cx="2703512" cy="466725"/>
          </a:xfrm>
          <a:prstGeom prst="rect">
            <a:avLst/>
          </a:prstGeom>
          <a:noFill/>
          <a:ln w="9525">
            <a:noFill/>
            <a:miter lim="800000"/>
            <a:headEnd/>
            <a:tailEnd/>
          </a:ln>
        </p:spPr>
        <p:txBody>
          <a:bodyPr lIns="0" tIns="0" rIns="0" bIns="0"/>
          <a:lstStyle/>
          <a:p>
            <a:pPr defTabSz="949255">
              <a:lnSpc>
                <a:spcPct val="90000"/>
              </a:lnSpc>
              <a:spcBef>
                <a:spcPct val="50000"/>
              </a:spcBef>
            </a:pPr>
            <a:r>
              <a:rPr lang="en-US" sz="900" dirty="0">
                <a:solidFill>
                  <a:srgbClr val="000000"/>
                </a:solidFill>
              </a:rPr>
              <a:t>RTSS Internal Review</a:t>
            </a:r>
          </a:p>
        </p:txBody>
      </p:sp>
      <p:sp>
        <p:nvSpPr>
          <p:cNvPr id="264197" name="Rectangle 25"/>
          <p:cNvSpPr txBox="1">
            <a:spLocks noGrp="1" noChangeArrowheads="1"/>
          </p:cNvSpPr>
          <p:nvPr/>
        </p:nvSpPr>
        <p:spPr bwMode="auto">
          <a:xfrm>
            <a:off x="3733800" y="296865"/>
            <a:ext cx="2703513" cy="466725"/>
          </a:xfrm>
          <a:prstGeom prst="rect">
            <a:avLst/>
          </a:prstGeom>
          <a:noFill/>
          <a:ln w="9525">
            <a:noFill/>
            <a:miter lim="800000"/>
            <a:headEnd/>
            <a:tailEnd/>
          </a:ln>
        </p:spPr>
        <p:txBody>
          <a:bodyPr lIns="18905" tIns="0" rIns="18905" bIns="0"/>
          <a:lstStyle/>
          <a:p>
            <a:pPr algn="r" defTabSz="949255" eaLnBrk="0" hangingPunct="0"/>
            <a:r>
              <a:rPr lang="en-US" sz="1000" b="0" dirty="0">
                <a:solidFill>
                  <a:srgbClr val="000000"/>
                </a:solidFill>
              </a:rPr>
              <a:t>5/24/2010</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Author</a:t>
            </a:r>
          </a:p>
          <a:p>
            <a:r>
              <a:rPr lang="en-US" dirty="0" smtClean="0"/>
              <a:t>Program</a:t>
            </a:r>
            <a:endParaRPr lang="en-US" dirty="0"/>
          </a:p>
        </p:txBody>
      </p:sp>
      <p:sp>
        <p:nvSpPr>
          <p:cNvPr id="5" name="Date Placeholder 4"/>
          <p:cNvSpPr>
            <a:spLocks noGrp="1"/>
          </p:cNvSpPr>
          <p:nvPr>
            <p:ph type="dt" idx="11"/>
          </p:nvPr>
        </p:nvSpPr>
        <p:spPr/>
        <p:txBody>
          <a:bodyPr/>
          <a:lstStyle/>
          <a:p>
            <a:fld id="{1FEEE9EC-F0EA-4553-8CF0-BE990B99D29D}" type="datetime1">
              <a:rPr lang="en-US" smtClean="0"/>
              <a:pPr/>
              <a:t>7/20/12</a:t>
            </a:fld>
            <a:endParaRPr lang="en-US" dirty="0"/>
          </a:p>
        </p:txBody>
      </p:sp>
    </p:spTree>
    <p:extLst>
      <p:ext uri="{BB962C8B-B14F-4D97-AF65-F5344CB8AC3E}">
        <p14:creationId xmlns:p14="http://schemas.microsoft.com/office/powerpoint/2010/main" val="911112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2"/>
          <p:cNvSpPr>
            <a:spLocks noGrp="1" noChangeArrowheads="1"/>
          </p:cNvSpPr>
          <p:nvPr>
            <p:ph type="hdr" sz="quarter"/>
          </p:nvPr>
        </p:nvSpPr>
        <p:spPr>
          <a:noFill/>
        </p:spPr>
        <p:txBody>
          <a:bodyPr/>
          <a:lstStyle/>
          <a:p>
            <a:r>
              <a:rPr lang="en-US" dirty="0" smtClean="0">
                <a:solidFill>
                  <a:prstClr val="black"/>
                </a:solidFill>
              </a:rPr>
              <a:t>Linda Northrop</a:t>
            </a:r>
          </a:p>
          <a:p>
            <a:r>
              <a:rPr lang="en-US" dirty="0" smtClean="0">
                <a:solidFill>
                  <a:prstClr val="black"/>
                </a:solidFill>
              </a:rPr>
              <a:t>Software Architecture</a:t>
            </a:r>
          </a:p>
        </p:txBody>
      </p:sp>
      <p:sp>
        <p:nvSpPr>
          <p:cNvPr id="103427" name="Rectangle 13"/>
          <p:cNvSpPr>
            <a:spLocks noGrp="1" noChangeArrowheads="1"/>
          </p:cNvSpPr>
          <p:nvPr>
            <p:ph type="dt" sz="quarter" idx="1"/>
          </p:nvPr>
        </p:nvSpPr>
        <p:spPr>
          <a:noFill/>
        </p:spPr>
        <p:txBody>
          <a:bodyPr/>
          <a:lstStyle/>
          <a:p>
            <a:r>
              <a:rPr lang="en-US" dirty="0" smtClean="0">
                <a:solidFill>
                  <a:prstClr val="black"/>
                </a:solidFill>
              </a:rPr>
              <a:t>June 5, 2007</a:t>
            </a:r>
          </a:p>
        </p:txBody>
      </p:sp>
      <p:sp>
        <p:nvSpPr>
          <p:cNvPr id="103428" name="Rectangle 2"/>
          <p:cNvSpPr>
            <a:spLocks noGrp="1" noRot="1" noChangeAspect="1" noChangeArrowheads="1" noTextEdit="1"/>
          </p:cNvSpPr>
          <p:nvPr>
            <p:ph type="sldImg"/>
          </p:nvPr>
        </p:nvSpPr>
        <p:spPr>
          <a:xfrm>
            <a:off x="1171575" y="701675"/>
            <a:ext cx="4591050" cy="3444875"/>
          </a:xfrm>
          <a:ln/>
        </p:spPr>
      </p:sp>
      <p:sp>
        <p:nvSpPr>
          <p:cNvPr id="103429" name="Rectangle 3"/>
          <p:cNvSpPr>
            <a:spLocks noGrp="1" noChangeArrowheads="1"/>
          </p:cNvSpPr>
          <p:nvPr>
            <p:ph type="body" idx="1"/>
          </p:nvPr>
        </p:nvSpPr>
        <p:spPr>
          <a:xfrm>
            <a:off x="924560" y="4384026"/>
            <a:ext cx="5085080" cy="4153202"/>
          </a:xfrm>
          <a:noFill/>
          <a:ln/>
        </p:spPr>
        <p:txBody>
          <a:bodyPr/>
          <a:lstStyle/>
          <a:p>
            <a:pPr eaLnBrk="1" hangingPunct="1"/>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dirty="0" smtClean="0"/>
          </a:p>
        </p:txBody>
      </p:sp>
      <p:sp>
        <p:nvSpPr>
          <p:cNvPr id="68612" name="Slide Number Placeholder 3"/>
          <p:cNvSpPr>
            <a:spLocks noGrp="1"/>
          </p:cNvSpPr>
          <p:nvPr>
            <p:ph type="sldNum" sz="quarter" idx="5"/>
          </p:nvPr>
        </p:nvSpPr>
        <p:spPr>
          <a:xfrm>
            <a:off x="3927775" y="8769654"/>
            <a:ext cx="3004820" cy="461645"/>
          </a:xfrm>
          <a:prstGeom prst="rect">
            <a:avLst/>
          </a:prstGeom>
          <a:noFill/>
        </p:spPr>
        <p:txBody>
          <a:bodyPr lIns="92369" tIns="46183" rIns="92369" bIns="46183"/>
          <a:lstStyle/>
          <a:p>
            <a:fld id="{9A816304-E5A6-44E8-AE73-B27453942A2F}" type="slidenum">
              <a:rPr lang="en-US" smtClean="0"/>
              <a:pPr/>
              <a:t>32</a:t>
            </a:fld>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dirty="0" smtClean="0"/>
          </a:p>
        </p:txBody>
      </p:sp>
      <p:sp>
        <p:nvSpPr>
          <p:cNvPr id="68612" name="Slide Number Placeholder 3"/>
          <p:cNvSpPr>
            <a:spLocks noGrp="1"/>
          </p:cNvSpPr>
          <p:nvPr>
            <p:ph type="sldNum" sz="quarter" idx="5"/>
          </p:nvPr>
        </p:nvSpPr>
        <p:spPr>
          <a:xfrm>
            <a:off x="3927775" y="8769654"/>
            <a:ext cx="3004820" cy="461645"/>
          </a:xfrm>
          <a:prstGeom prst="rect">
            <a:avLst/>
          </a:prstGeom>
          <a:noFill/>
        </p:spPr>
        <p:txBody>
          <a:bodyPr lIns="92369" tIns="46183" rIns="92369" bIns="46183"/>
          <a:lstStyle/>
          <a:p>
            <a:fld id="{9A816304-E5A6-44E8-AE73-B27453942A2F}" type="slidenum">
              <a:rPr lang="en-US" smtClean="0"/>
              <a:pPr/>
              <a:t>33</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dirty="0" smtClean="0"/>
          </a:p>
        </p:txBody>
      </p:sp>
      <p:sp>
        <p:nvSpPr>
          <p:cNvPr id="68612" name="Slide Number Placeholder 3"/>
          <p:cNvSpPr>
            <a:spLocks noGrp="1"/>
          </p:cNvSpPr>
          <p:nvPr>
            <p:ph type="sldNum" sz="quarter" idx="5"/>
          </p:nvPr>
        </p:nvSpPr>
        <p:spPr>
          <a:xfrm>
            <a:off x="3927775" y="8769654"/>
            <a:ext cx="3004820" cy="461645"/>
          </a:xfrm>
          <a:prstGeom prst="rect">
            <a:avLst/>
          </a:prstGeom>
          <a:noFill/>
        </p:spPr>
        <p:txBody>
          <a:bodyPr lIns="92369" tIns="46183" rIns="92369" bIns="46183"/>
          <a:lstStyle/>
          <a:p>
            <a:fld id="{9A816304-E5A6-44E8-AE73-B27453942A2F}" type="slidenum">
              <a:rPr lang="en-US" smtClean="0"/>
              <a:pPr/>
              <a:t>34</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Author</a:t>
            </a:r>
          </a:p>
          <a:p>
            <a:r>
              <a:rPr lang="en-US" dirty="0" smtClean="0"/>
              <a:t>Program</a:t>
            </a:r>
            <a:endParaRPr lang="en-US" dirty="0"/>
          </a:p>
        </p:txBody>
      </p:sp>
      <p:sp>
        <p:nvSpPr>
          <p:cNvPr id="5" name="Date Placeholder 4"/>
          <p:cNvSpPr>
            <a:spLocks noGrp="1"/>
          </p:cNvSpPr>
          <p:nvPr>
            <p:ph type="dt" idx="11"/>
          </p:nvPr>
        </p:nvSpPr>
        <p:spPr/>
        <p:txBody>
          <a:bodyPr/>
          <a:lstStyle/>
          <a:p>
            <a:fld id="{1FEEE9EC-F0EA-4553-8CF0-BE990B99D29D}" type="datetime1">
              <a:rPr lang="en-US" smtClean="0"/>
              <a:pPr/>
              <a:t>7/20/12</a:t>
            </a:fld>
            <a:endParaRPr lang="en-US" dirty="0"/>
          </a:p>
        </p:txBody>
      </p:sp>
    </p:spTree>
    <p:extLst>
      <p:ext uri="{BB962C8B-B14F-4D97-AF65-F5344CB8AC3E}">
        <p14:creationId xmlns:p14="http://schemas.microsoft.com/office/powerpoint/2010/main" val="91111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2"/>
          <p:cNvSpPr>
            <a:spLocks noGrp="1" noChangeArrowheads="1"/>
          </p:cNvSpPr>
          <p:nvPr>
            <p:ph type="hdr" sz="quarter"/>
          </p:nvPr>
        </p:nvSpPr>
        <p:spPr>
          <a:noFill/>
        </p:spPr>
        <p:txBody>
          <a:bodyPr/>
          <a:lstStyle/>
          <a:p>
            <a:r>
              <a:rPr lang="en-US" dirty="0" smtClean="0">
                <a:solidFill>
                  <a:prstClr val="black"/>
                </a:solidFill>
                <a:ea typeface="ＭＳ Ｐゴシック"/>
                <a:cs typeface="ＭＳ Ｐゴシック"/>
              </a:rPr>
              <a:t>Linda Northrop</a:t>
            </a:r>
          </a:p>
          <a:p>
            <a:r>
              <a:rPr lang="en-US" dirty="0" smtClean="0">
                <a:solidFill>
                  <a:prstClr val="black"/>
                </a:solidFill>
                <a:ea typeface="ＭＳ Ｐゴシック"/>
                <a:cs typeface="ＭＳ Ｐゴシック"/>
              </a:rPr>
              <a:t>Software Architecture</a:t>
            </a:r>
          </a:p>
        </p:txBody>
      </p:sp>
      <p:sp>
        <p:nvSpPr>
          <p:cNvPr id="100355" name="Rectangle 13"/>
          <p:cNvSpPr>
            <a:spLocks noGrp="1" noChangeArrowheads="1"/>
          </p:cNvSpPr>
          <p:nvPr>
            <p:ph type="dt" sz="quarter" idx="1"/>
          </p:nvPr>
        </p:nvSpPr>
        <p:spPr>
          <a:noFill/>
        </p:spPr>
        <p:txBody>
          <a:bodyPr/>
          <a:lstStyle/>
          <a:p>
            <a:r>
              <a:rPr lang="en-US" dirty="0" smtClean="0">
                <a:solidFill>
                  <a:prstClr val="black"/>
                </a:solidFill>
                <a:ea typeface="ＭＳ Ｐゴシック"/>
                <a:cs typeface="ＭＳ Ｐゴシック"/>
              </a:rPr>
              <a:t>June 5, 2007</a:t>
            </a:r>
          </a:p>
        </p:txBody>
      </p:sp>
      <p:sp>
        <p:nvSpPr>
          <p:cNvPr id="100356" name="Rectangle 2"/>
          <p:cNvSpPr>
            <a:spLocks noGrp="1" noRot="1" noChangeAspect="1" noChangeArrowheads="1" noTextEdit="1"/>
          </p:cNvSpPr>
          <p:nvPr>
            <p:ph type="sldImg"/>
          </p:nvPr>
        </p:nvSpPr>
        <p:spPr>
          <a:xfrm>
            <a:off x="1174750" y="701675"/>
            <a:ext cx="4592638" cy="3444875"/>
          </a:xfrm>
          <a:ln/>
        </p:spPr>
      </p:sp>
      <p:sp>
        <p:nvSpPr>
          <p:cNvPr id="100357" name="Rectangle 3"/>
          <p:cNvSpPr>
            <a:spLocks noGrp="1" noChangeArrowheads="1"/>
          </p:cNvSpPr>
          <p:nvPr>
            <p:ph type="body" idx="1"/>
          </p:nvPr>
        </p:nvSpPr>
        <p:spPr>
          <a:xfrm>
            <a:off x="924560" y="4382423"/>
            <a:ext cx="5085080" cy="4154805"/>
          </a:xfrm>
          <a:noFill/>
          <a:ln/>
        </p:spPr>
        <p:txBody>
          <a:bodyPr lIns="91546" tIns="45774" rIns="91546" bIns="45774"/>
          <a:lstStyle/>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w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600" y="1219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2275"/>
            <a:ext cx="2038350" cy="5368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422275"/>
            <a:ext cx="5962650" cy="5368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22275"/>
            <a:ext cx="8153400" cy="384175"/>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533400" y="1295400"/>
            <a:ext cx="4000500" cy="4495800"/>
          </a:xfrm>
        </p:spPr>
        <p:txBody>
          <a:bodyPr/>
          <a:lstStyle/>
          <a:p>
            <a:pPr lvl="0"/>
            <a:r>
              <a:rPr lang="en-US" noProof="0" dirty="0" smtClean="0"/>
              <a:t>Click icon to add chart</a:t>
            </a:r>
            <a:endParaRPr lang="en-US" noProof="0" dirty="0"/>
          </a:p>
        </p:txBody>
      </p:sp>
      <p:sp>
        <p:nvSpPr>
          <p:cNvPr id="4" name="Text Placeholder 3"/>
          <p:cNvSpPr>
            <a:spLocks noGrp="1"/>
          </p:cNvSpPr>
          <p:nvPr>
            <p:ph type="body" sz="half" idx="2"/>
          </p:nvPr>
        </p:nvSpPr>
        <p:spPr>
          <a:xfrm>
            <a:off x="4686300" y="1295400"/>
            <a:ext cx="40005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rgbClr val="3C4F82"/>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dt" sz="half" idx="2"/>
          </p:nvPr>
        </p:nvSpPr>
        <p:spPr/>
        <p:txBody>
          <a:bodyPr/>
          <a:lstStyle>
            <a:lvl1pPr>
              <a:defRPr/>
            </a:lvl1pPr>
          </a:lstStyle>
          <a:p>
            <a:fld id="{7C0BE8AD-4EC1-43A3-9EA3-A2867EE90250}" type="datetimeFigureOut">
              <a:rPr lang="en-US">
                <a:solidFill>
                  <a:srgbClr val="000000"/>
                </a:solidFill>
              </a:rPr>
              <a:pPr/>
              <a:t>7/20/12</a:t>
            </a:fld>
            <a:endParaRPr lang="en-US">
              <a:solidFill>
                <a:srgbClr val="000000"/>
              </a:solidFill>
            </a:endParaRPr>
          </a:p>
        </p:txBody>
      </p:sp>
      <p:sp>
        <p:nvSpPr>
          <p:cNvPr id="72707" name="Rectangle 3"/>
          <p:cNvSpPr>
            <a:spLocks noChangeArrowheads="1"/>
          </p:cNvSpPr>
          <p:nvPr userDrawn="1"/>
        </p:nvSpPr>
        <p:spPr bwMode="auto">
          <a:xfrm>
            <a:off x="0" y="6151563"/>
            <a:ext cx="9144000" cy="706437"/>
          </a:xfrm>
          <a:prstGeom prst="rect">
            <a:avLst/>
          </a:prstGeom>
          <a:solidFill>
            <a:srgbClr val="000000"/>
          </a:solidFill>
          <a:ln w="9525">
            <a:noFill/>
            <a:miter lim="800000"/>
            <a:headEnd/>
            <a:tailEnd/>
          </a:ln>
          <a:effectLst/>
        </p:spPr>
        <p:txBody>
          <a:bodyPr lIns="0" tIns="0" rIns="0" bIns="0" anchor="ctr">
            <a:spAutoFit/>
          </a:bodyPr>
          <a:lstStyle/>
          <a:p>
            <a:pPr algn="ctr">
              <a:spcBef>
                <a:spcPct val="50000"/>
              </a:spcBef>
            </a:pPr>
            <a:endParaRPr lang="en-US">
              <a:solidFill>
                <a:srgbClr val="000000"/>
              </a:solidFill>
              <a:latin typeface="Arial" charset="0"/>
              <a:ea typeface="ＭＳ Ｐゴシック" pitchFamily="-16" charset="-128"/>
            </a:endParaRPr>
          </a:p>
        </p:txBody>
      </p:sp>
      <p:sp>
        <p:nvSpPr>
          <p:cNvPr id="72708" name="Rectangle 4"/>
          <p:cNvSpPr>
            <a:spLocks noGrp="1" noChangeArrowheads="1"/>
          </p:cNvSpPr>
          <p:nvPr>
            <p:ph type="ctrTitle"/>
          </p:nvPr>
        </p:nvSpPr>
        <p:spPr bwMode="white">
          <a:xfrm>
            <a:off x="4267200" y="2293938"/>
            <a:ext cx="4267200" cy="1143000"/>
          </a:xfrm>
        </p:spPr>
        <p:txBody>
          <a:bodyPr lIns="91428" tIns="45714" rIns="91428" bIns="45714"/>
          <a:lstStyle>
            <a:lvl1pPr>
              <a:lnSpc>
                <a:spcPct val="100000"/>
              </a:lnSpc>
              <a:defRPr sz="2200">
                <a:solidFill>
                  <a:schemeClr val="bg1"/>
                </a:solidFill>
              </a:defRPr>
            </a:lvl1pPr>
          </a:lstStyle>
          <a:p>
            <a:r>
              <a:rPr lang="en-US" smtClean="0"/>
              <a:t>Click to edit Master title style</a:t>
            </a:r>
            <a:endParaRPr lang="en-US"/>
          </a:p>
        </p:txBody>
      </p:sp>
      <p:sp>
        <p:nvSpPr>
          <p:cNvPr id="72709" name="Rectangle 5"/>
          <p:cNvSpPr>
            <a:spLocks noGrp="1" noChangeArrowheads="1"/>
          </p:cNvSpPr>
          <p:nvPr>
            <p:ph type="subTitle" idx="1"/>
          </p:nvPr>
        </p:nvSpPr>
        <p:spPr bwMode="white">
          <a:xfrm>
            <a:off x="4267200" y="3894138"/>
            <a:ext cx="4267200" cy="1751012"/>
          </a:xfrm>
        </p:spPr>
        <p:txBody>
          <a:bodyPr lIns="91428" tIns="45714" rIns="91428" bIns="45714"/>
          <a:lstStyle>
            <a:lvl1pPr>
              <a:spcAft>
                <a:spcPct val="0"/>
              </a:spcAft>
              <a:defRPr sz="1800">
                <a:solidFill>
                  <a:schemeClr val="bg1"/>
                </a:solidFill>
              </a:defRPr>
            </a:lvl1pPr>
          </a:lstStyle>
          <a:p>
            <a:r>
              <a:rPr lang="en-US" smtClean="0"/>
              <a:t>Click to edit Master subtitle style</a:t>
            </a:r>
            <a:endParaRPr lang="en-US"/>
          </a:p>
        </p:txBody>
      </p:sp>
      <p:sp>
        <p:nvSpPr>
          <p:cNvPr id="72710" name="Rectangle 6"/>
          <p:cNvSpPr>
            <a:spLocks noChangeArrowheads="1"/>
          </p:cNvSpPr>
          <p:nvPr userDrawn="1"/>
        </p:nvSpPr>
        <p:spPr bwMode="white">
          <a:xfrm>
            <a:off x="7210425" y="6408738"/>
            <a:ext cx="1665288" cy="212873"/>
          </a:xfrm>
          <a:prstGeom prst="rect">
            <a:avLst/>
          </a:prstGeom>
          <a:noFill/>
          <a:ln w="9525">
            <a:noFill/>
            <a:miter lim="800000"/>
            <a:headEnd/>
            <a:tailEnd/>
          </a:ln>
          <a:effectLst/>
        </p:spPr>
        <p:txBody>
          <a:bodyPr lIns="0" tIns="0" rIns="91428" bIns="45714">
            <a:spAutoFit/>
          </a:bodyPr>
          <a:lstStyle/>
          <a:p>
            <a:pPr eaLnBrk="0" hangingPunct="0">
              <a:lnSpc>
                <a:spcPts val="1300"/>
              </a:lnSpc>
            </a:pPr>
            <a:r>
              <a:rPr lang="en-US" sz="700" dirty="0">
                <a:solidFill>
                  <a:srgbClr val="FFFFFF"/>
                </a:solidFill>
                <a:latin typeface="Arial" charset="0"/>
                <a:ea typeface="ＭＳ Ｐゴシック" pitchFamily="-16" charset="-128"/>
              </a:rPr>
              <a:t>© </a:t>
            </a:r>
            <a:r>
              <a:rPr lang="en-US" sz="700" dirty="0" smtClean="0">
                <a:solidFill>
                  <a:srgbClr val="FFFFFF"/>
                </a:solidFill>
                <a:latin typeface="Arial" charset="0"/>
                <a:ea typeface="ＭＳ Ｐゴシック" pitchFamily="-16" charset="-128"/>
              </a:rPr>
              <a:t>2012 Carnegie </a:t>
            </a:r>
            <a:r>
              <a:rPr lang="en-US" sz="700" dirty="0">
                <a:solidFill>
                  <a:srgbClr val="FFFFFF"/>
                </a:solidFill>
                <a:latin typeface="Arial" charset="0"/>
                <a:ea typeface="ＭＳ Ｐゴシック" pitchFamily="-16" charset="-128"/>
              </a:rPr>
              <a:t>Mellon University</a:t>
            </a:r>
          </a:p>
        </p:txBody>
      </p:sp>
      <p:grpSp>
        <p:nvGrpSpPr>
          <p:cNvPr id="2" name="Group 7"/>
          <p:cNvGrpSpPr>
            <a:grpSpLocks/>
          </p:cNvGrpSpPr>
          <p:nvPr userDrawn="1"/>
        </p:nvGrpSpPr>
        <p:grpSpPr bwMode="auto">
          <a:xfrm>
            <a:off x="26988" y="23813"/>
            <a:ext cx="4057650" cy="6094412"/>
            <a:chOff x="17" y="15"/>
            <a:chExt cx="2728" cy="3839"/>
          </a:xfrm>
        </p:grpSpPr>
        <p:sp>
          <p:nvSpPr>
            <p:cNvPr id="72712" name="Freeform 8"/>
            <p:cNvSpPr>
              <a:spLocks/>
            </p:cNvSpPr>
            <p:nvPr userDrawn="1"/>
          </p:nvSpPr>
          <p:spPr bwMode="auto">
            <a:xfrm>
              <a:off x="17" y="2179"/>
              <a:ext cx="1004" cy="98"/>
            </a:xfrm>
            <a:custGeom>
              <a:avLst/>
              <a:gdLst/>
              <a:ahLst/>
              <a:cxnLst>
                <a:cxn ang="0">
                  <a:pos x="1004" y="0"/>
                </a:cxn>
                <a:cxn ang="0">
                  <a:pos x="0" y="0"/>
                </a:cxn>
                <a:cxn ang="0">
                  <a:pos x="0" y="98"/>
                </a:cxn>
                <a:cxn ang="0">
                  <a:pos x="906" y="98"/>
                </a:cxn>
                <a:cxn ang="0">
                  <a:pos x="1004" y="0"/>
                </a:cxn>
              </a:cxnLst>
              <a:rect l="0" t="0" r="r" b="b"/>
              <a:pathLst>
                <a:path w="1004" h="98">
                  <a:moveTo>
                    <a:pt x="1004" y="0"/>
                  </a:moveTo>
                  <a:lnTo>
                    <a:pt x="0" y="0"/>
                  </a:lnTo>
                  <a:lnTo>
                    <a:pt x="0" y="98"/>
                  </a:lnTo>
                  <a:lnTo>
                    <a:pt x="906" y="98"/>
                  </a:lnTo>
                  <a:lnTo>
                    <a:pt x="1004" y="0"/>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3" name="Freeform 9"/>
            <p:cNvSpPr>
              <a:spLocks/>
            </p:cNvSpPr>
            <p:nvPr userDrawn="1"/>
          </p:nvSpPr>
          <p:spPr bwMode="auto">
            <a:xfrm>
              <a:off x="17" y="1011"/>
              <a:ext cx="409" cy="98"/>
            </a:xfrm>
            <a:custGeom>
              <a:avLst/>
              <a:gdLst/>
              <a:ahLst/>
              <a:cxnLst>
                <a:cxn ang="0">
                  <a:pos x="311" y="0"/>
                </a:cxn>
                <a:cxn ang="0">
                  <a:pos x="0" y="0"/>
                </a:cxn>
                <a:cxn ang="0">
                  <a:pos x="0" y="98"/>
                </a:cxn>
                <a:cxn ang="0">
                  <a:pos x="409" y="98"/>
                </a:cxn>
                <a:cxn ang="0">
                  <a:pos x="311" y="0"/>
                </a:cxn>
              </a:cxnLst>
              <a:rect l="0" t="0" r="r" b="b"/>
              <a:pathLst>
                <a:path w="409" h="98">
                  <a:moveTo>
                    <a:pt x="311" y="0"/>
                  </a:moveTo>
                  <a:lnTo>
                    <a:pt x="0" y="0"/>
                  </a:lnTo>
                  <a:lnTo>
                    <a:pt x="0" y="98"/>
                  </a:lnTo>
                  <a:lnTo>
                    <a:pt x="409" y="98"/>
                  </a:lnTo>
                  <a:lnTo>
                    <a:pt x="311" y="0"/>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4" name="Freeform 10"/>
            <p:cNvSpPr>
              <a:spLocks/>
            </p:cNvSpPr>
            <p:nvPr userDrawn="1"/>
          </p:nvSpPr>
          <p:spPr bwMode="auto">
            <a:xfrm>
              <a:off x="17" y="2775"/>
              <a:ext cx="418" cy="107"/>
            </a:xfrm>
            <a:custGeom>
              <a:avLst/>
              <a:gdLst/>
              <a:ahLst/>
              <a:cxnLst>
                <a:cxn ang="0">
                  <a:pos x="418" y="0"/>
                </a:cxn>
                <a:cxn ang="0">
                  <a:pos x="0" y="0"/>
                </a:cxn>
                <a:cxn ang="0">
                  <a:pos x="0" y="107"/>
                </a:cxn>
                <a:cxn ang="0">
                  <a:pos x="311" y="107"/>
                </a:cxn>
                <a:cxn ang="0">
                  <a:pos x="418" y="0"/>
                </a:cxn>
              </a:cxnLst>
              <a:rect l="0" t="0" r="r" b="b"/>
              <a:pathLst>
                <a:path w="418" h="107">
                  <a:moveTo>
                    <a:pt x="418" y="0"/>
                  </a:moveTo>
                  <a:lnTo>
                    <a:pt x="0" y="0"/>
                  </a:lnTo>
                  <a:lnTo>
                    <a:pt x="0" y="107"/>
                  </a:lnTo>
                  <a:lnTo>
                    <a:pt x="311" y="107"/>
                  </a:lnTo>
                  <a:lnTo>
                    <a:pt x="418" y="0"/>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5" name="Freeform 11"/>
            <p:cNvSpPr>
              <a:spLocks/>
            </p:cNvSpPr>
            <p:nvPr userDrawn="1"/>
          </p:nvSpPr>
          <p:spPr bwMode="auto">
            <a:xfrm>
              <a:off x="17" y="1591"/>
              <a:ext cx="1004" cy="98"/>
            </a:xfrm>
            <a:custGeom>
              <a:avLst/>
              <a:gdLst/>
              <a:ahLst/>
              <a:cxnLst>
                <a:cxn ang="0">
                  <a:pos x="906" y="0"/>
                </a:cxn>
                <a:cxn ang="0">
                  <a:pos x="0" y="0"/>
                </a:cxn>
                <a:cxn ang="0">
                  <a:pos x="0" y="98"/>
                </a:cxn>
                <a:cxn ang="0">
                  <a:pos x="1004" y="98"/>
                </a:cxn>
                <a:cxn ang="0">
                  <a:pos x="906" y="0"/>
                </a:cxn>
              </a:cxnLst>
              <a:rect l="0" t="0" r="r" b="b"/>
              <a:pathLst>
                <a:path w="1004" h="98">
                  <a:moveTo>
                    <a:pt x="906" y="0"/>
                  </a:moveTo>
                  <a:lnTo>
                    <a:pt x="0" y="0"/>
                  </a:lnTo>
                  <a:lnTo>
                    <a:pt x="0" y="98"/>
                  </a:lnTo>
                  <a:lnTo>
                    <a:pt x="1004" y="98"/>
                  </a:lnTo>
                  <a:lnTo>
                    <a:pt x="906" y="0"/>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6" name="Freeform 12"/>
            <p:cNvSpPr>
              <a:spLocks/>
            </p:cNvSpPr>
            <p:nvPr userDrawn="1"/>
          </p:nvSpPr>
          <p:spPr bwMode="auto">
            <a:xfrm>
              <a:off x="17" y="1216"/>
              <a:ext cx="2266" cy="285"/>
            </a:xfrm>
            <a:custGeom>
              <a:avLst/>
              <a:gdLst/>
              <a:ahLst/>
              <a:cxnLst>
                <a:cxn ang="0">
                  <a:pos x="0" y="285"/>
                </a:cxn>
                <a:cxn ang="0">
                  <a:pos x="2266" y="285"/>
                </a:cxn>
                <a:cxn ang="0">
                  <a:pos x="1982" y="0"/>
                </a:cxn>
                <a:cxn ang="0">
                  <a:pos x="0" y="0"/>
                </a:cxn>
                <a:cxn ang="0">
                  <a:pos x="0" y="285"/>
                </a:cxn>
              </a:cxnLst>
              <a:rect l="0" t="0" r="r" b="b"/>
              <a:pathLst>
                <a:path w="2266" h="285">
                  <a:moveTo>
                    <a:pt x="0" y="285"/>
                  </a:moveTo>
                  <a:lnTo>
                    <a:pt x="2266" y="285"/>
                  </a:lnTo>
                  <a:lnTo>
                    <a:pt x="1982" y="0"/>
                  </a:lnTo>
                  <a:lnTo>
                    <a:pt x="0" y="0"/>
                  </a:lnTo>
                  <a:lnTo>
                    <a:pt x="0" y="285"/>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7" name="Freeform 13"/>
            <p:cNvSpPr>
              <a:spLocks/>
            </p:cNvSpPr>
            <p:nvPr userDrawn="1"/>
          </p:nvSpPr>
          <p:spPr bwMode="auto">
            <a:xfrm>
              <a:off x="17" y="2383"/>
              <a:ext cx="2275" cy="285"/>
            </a:xfrm>
            <a:custGeom>
              <a:avLst/>
              <a:gdLst/>
              <a:ahLst/>
              <a:cxnLst>
                <a:cxn ang="0">
                  <a:pos x="0" y="285"/>
                </a:cxn>
                <a:cxn ang="0">
                  <a:pos x="1991" y="285"/>
                </a:cxn>
                <a:cxn ang="0">
                  <a:pos x="2275" y="0"/>
                </a:cxn>
                <a:cxn ang="0">
                  <a:pos x="0" y="0"/>
                </a:cxn>
                <a:cxn ang="0">
                  <a:pos x="0" y="285"/>
                </a:cxn>
              </a:cxnLst>
              <a:rect l="0" t="0" r="r" b="b"/>
              <a:pathLst>
                <a:path w="2275" h="285">
                  <a:moveTo>
                    <a:pt x="0" y="285"/>
                  </a:moveTo>
                  <a:lnTo>
                    <a:pt x="1991" y="285"/>
                  </a:lnTo>
                  <a:lnTo>
                    <a:pt x="2275" y="0"/>
                  </a:lnTo>
                  <a:lnTo>
                    <a:pt x="0" y="0"/>
                  </a:lnTo>
                  <a:lnTo>
                    <a:pt x="0" y="285"/>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8" name="Freeform 14"/>
            <p:cNvSpPr>
              <a:spLocks/>
            </p:cNvSpPr>
            <p:nvPr userDrawn="1"/>
          </p:nvSpPr>
          <p:spPr bwMode="auto">
            <a:xfrm>
              <a:off x="17" y="1796"/>
              <a:ext cx="2728" cy="285"/>
            </a:xfrm>
            <a:custGeom>
              <a:avLst/>
              <a:gdLst/>
              <a:ahLst/>
              <a:cxnLst>
                <a:cxn ang="0">
                  <a:pos x="2586" y="0"/>
                </a:cxn>
                <a:cxn ang="0">
                  <a:pos x="0" y="0"/>
                </a:cxn>
                <a:cxn ang="0">
                  <a:pos x="0" y="285"/>
                </a:cxn>
                <a:cxn ang="0">
                  <a:pos x="2586" y="285"/>
                </a:cxn>
                <a:cxn ang="0">
                  <a:pos x="2728" y="142"/>
                </a:cxn>
                <a:cxn ang="0">
                  <a:pos x="2586" y="0"/>
                </a:cxn>
              </a:cxnLst>
              <a:rect l="0" t="0" r="r" b="b"/>
              <a:pathLst>
                <a:path w="2728" h="285">
                  <a:moveTo>
                    <a:pt x="2586" y="0"/>
                  </a:moveTo>
                  <a:lnTo>
                    <a:pt x="0" y="0"/>
                  </a:lnTo>
                  <a:lnTo>
                    <a:pt x="0" y="285"/>
                  </a:lnTo>
                  <a:lnTo>
                    <a:pt x="2586" y="285"/>
                  </a:lnTo>
                  <a:lnTo>
                    <a:pt x="2728" y="142"/>
                  </a:lnTo>
                  <a:lnTo>
                    <a:pt x="2586" y="0"/>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19" name="Freeform 15"/>
            <p:cNvSpPr>
              <a:spLocks/>
            </p:cNvSpPr>
            <p:nvPr userDrawn="1"/>
          </p:nvSpPr>
          <p:spPr bwMode="auto">
            <a:xfrm>
              <a:off x="17" y="2979"/>
              <a:ext cx="1671" cy="285"/>
            </a:xfrm>
            <a:custGeom>
              <a:avLst/>
              <a:gdLst/>
              <a:ahLst/>
              <a:cxnLst>
                <a:cxn ang="0">
                  <a:pos x="0" y="285"/>
                </a:cxn>
                <a:cxn ang="0">
                  <a:pos x="1386" y="285"/>
                </a:cxn>
                <a:cxn ang="0">
                  <a:pos x="1671" y="0"/>
                </a:cxn>
                <a:cxn ang="0">
                  <a:pos x="0" y="0"/>
                </a:cxn>
                <a:cxn ang="0">
                  <a:pos x="0" y="285"/>
                </a:cxn>
              </a:cxnLst>
              <a:rect l="0" t="0" r="r" b="b"/>
              <a:pathLst>
                <a:path w="1671" h="285">
                  <a:moveTo>
                    <a:pt x="0" y="285"/>
                  </a:moveTo>
                  <a:lnTo>
                    <a:pt x="1386" y="285"/>
                  </a:lnTo>
                  <a:lnTo>
                    <a:pt x="1671" y="0"/>
                  </a:lnTo>
                  <a:lnTo>
                    <a:pt x="0" y="0"/>
                  </a:lnTo>
                  <a:lnTo>
                    <a:pt x="0" y="285"/>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20" name="Freeform 16"/>
            <p:cNvSpPr>
              <a:spLocks/>
            </p:cNvSpPr>
            <p:nvPr userDrawn="1"/>
          </p:nvSpPr>
          <p:spPr bwMode="auto">
            <a:xfrm>
              <a:off x="17" y="3570"/>
              <a:ext cx="1066" cy="284"/>
            </a:xfrm>
            <a:custGeom>
              <a:avLst/>
              <a:gdLst/>
              <a:ahLst/>
              <a:cxnLst>
                <a:cxn ang="0">
                  <a:pos x="0" y="284"/>
                </a:cxn>
                <a:cxn ang="0">
                  <a:pos x="782" y="284"/>
                </a:cxn>
                <a:cxn ang="0">
                  <a:pos x="1066" y="0"/>
                </a:cxn>
                <a:cxn ang="0">
                  <a:pos x="0" y="0"/>
                </a:cxn>
                <a:cxn ang="0">
                  <a:pos x="0" y="284"/>
                </a:cxn>
              </a:cxnLst>
              <a:rect l="0" t="0" r="r" b="b"/>
              <a:pathLst>
                <a:path w="1066" h="284">
                  <a:moveTo>
                    <a:pt x="0" y="284"/>
                  </a:moveTo>
                  <a:lnTo>
                    <a:pt x="782" y="284"/>
                  </a:lnTo>
                  <a:lnTo>
                    <a:pt x="1066" y="0"/>
                  </a:lnTo>
                  <a:lnTo>
                    <a:pt x="0" y="0"/>
                  </a:lnTo>
                  <a:lnTo>
                    <a:pt x="0" y="284"/>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21" name="Freeform 17"/>
            <p:cNvSpPr>
              <a:spLocks/>
            </p:cNvSpPr>
            <p:nvPr userDrawn="1"/>
          </p:nvSpPr>
          <p:spPr bwMode="auto">
            <a:xfrm>
              <a:off x="17" y="15"/>
              <a:ext cx="1084" cy="285"/>
            </a:xfrm>
            <a:custGeom>
              <a:avLst/>
              <a:gdLst/>
              <a:ahLst/>
              <a:cxnLst>
                <a:cxn ang="0">
                  <a:pos x="0" y="285"/>
                </a:cxn>
                <a:cxn ang="0">
                  <a:pos x="1084" y="285"/>
                </a:cxn>
                <a:cxn ang="0">
                  <a:pos x="800" y="0"/>
                </a:cxn>
                <a:cxn ang="0">
                  <a:pos x="0" y="0"/>
                </a:cxn>
                <a:cxn ang="0">
                  <a:pos x="0" y="285"/>
                </a:cxn>
              </a:cxnLst>
              <a:rect l="0" t="0" r="r" b="b"/>
              <a:pathLst>
                <a:path w="1084" h="285">
                  <a:moveTo>
                    <a:pt x="0" y="285"/>
                  </a:moveTo>
                  <a:lnTo>
                    <a:pt x="1084" y="285"/>
                  </a:lnTo>
                  <a:lnTo>
                    <a:pt x="800" y="0"/>
                  </a:lnTo>
                  <a:lnTo>
                    <a:pt x="0" y="0"/>
                  </a:lnTo>
                  <a:lnTo>
                    <a:pt x="0" y="285"/>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sp>
          <p:nvSpPr>
            <p:cNvPr id="72722" name="Freeform 18"/>
            <p:cNvSpPr>
              <a:spLocks/>
            </p:cNvSpPr>
            <p:nvPr userDrawn="1"/>
          </p:nvSpPr>
          <p:spPr bwMode="auto">
            <a:xfrm>
              <a:off x="17" y="611"/>
              <a:ext cx="1680" cy="285"/>
            </a:xfrm>
            <a:custGeom>
              <a:avLst/>
              <a:gdLst/>
              <a:ahLst/>
              <a:cxnLst>
                <a:cxn ang="0">
                  <a:pos x="0" y="285"/>
                </a:cxn>
                <a:cxn ang="0">
                  <a:pos x="1680" y="285"/>
                </a:cxn>
                <a:cxn ang="0">
                  <a:pos x="1395" y="0"/>
                </a:cxn>
                <a:cxn ang="0">
                  <a:pos x="0" y="0"/>
                </a:cxn>
                <a:cxn ang="0">
                  <a:pos x="0" y="285"/>
                </a:cxn>
              </a:cxnLst>
              <a:rect l="0" t="0" r="r" b="b"/>
              <a:pathLst>
                <a:path w="1680" h="285">
                  <a:moveTo>
                    <a:pt x="0" y="285"/>
                  </a:moveTo>
                  <a:lnTo>
                    <a:pt x="1680" y="285"/>
                  </a:lnTo>
                  <a:lnTo>
                    <a:pt x="1395" y="0"/>
                  </a:lnTo>
                  <a:lnTo>
                    <a:pt x="0" y="0"/>
                  </a:lnTo>
                  <a:lnTo>
                    <a:pt x="0" y="285"/>
                  </a:lnTo>
                  <a:close/>
                </a:path>
              </a:pathLst>
            </a:custGeom>
            <a:solidFill>
              <a:srgbClr val="506697"/>
            </a:solidFill>
            <a:ln w="14351">
              <a:noFill/>
              <a:prstDash val="solid"/>
              <a:round/>
              <a:headEnd/>
              <a:tailEnd/>
            </a:ln>
          </p:spPr>
          <p:txBody>
            <a:bodyPr/>
            <a:lstStyle/>
            <a:p>
              <a:pPr algn="ctr">
                <a:spcBef>
                  <a:spcPct val="50000"/>
                </a:spcBef>
              </a:pPr>
              <a:endParaRPr lang="en-US">
                <a:solidFill>
                  <a:srgbClr val="000000"/>
                </a:solidFill>
                <a:latin typeface="Arial" charset="0"/>
                <a:ea typeface="ＭＳ Ｐゴシック" pitchFamily="-16" charset="-128"/>
              </a:endParaRPr>
            </a:p>
          </p:txBody>
        </p:sp>
      </p:grpSp>
      <p:pic>
        <p:nvPicPr>
          <p:cNvPr id="72723" name="Picture 19" descr="SEI_CMU_1Line_White"/>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38150" y="6338888"/>
            <a:ext cx="5581650" cy="346075"/>
          </a:xfrm>
          <a:prstGeom prst="rect">
            <a:avLst/>
          </a:prstGeom>
          <a:noFill/>
        </p:spPr>
      </p:pic>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F4CA1315-B2C9-4069-BDB2-297721574046}"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95400"/>
            <a:ext cx="40005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95400"/>
            <a:ext cx="40005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5D318606-17A4-4D1D-95F2-8C36843991E3}"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BE94105E-B8C4-4052-AD60-BCECA9E442F2}"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D3F26CD7-8AAE-40E9-A9AA-050CCB698797}"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699AD7B1-7EA8-47A0-887F-E99775A6C2FC}"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A9DC2674-A927-4EAD-8A89-12CFE2148636}"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A6F20DD4-EDAF-4EFB-8B68-275806B33DCF}"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8CEDEAA2-9E00-4685-9C54-6254EDEE049A}"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2275"/>
            <a:ext cx="2038350" cy="5597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422275"/>
            <a:ext cx="5962650" cy="5597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2762AED-568D-4875-91C3-5DD659A0DCF9}" type="datetimeFigureOut">
              <a:rPr lang="en-US">
                <a:solidFill>
                  <a:srgbClr val="000000"/>
                </a:solidFill>
              </a:rPr>
              <a:pPr/>
              <a:t>7/20/12</a:t>
            </a:fld>
            <a:endParaRPr lang="en-US">
              <a:solidFill>
                <a:srgbClr val="000000"/>
              </a:solidFill>
            </a:endParaRP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074" name="Rectangle 9"/>
          <p:cNvSpPr>
            <a:spLocks noGrp="1" noChangeArrowheads="1"/>
          </p:cNvSpPr>
          <p:nvPr>
            <p:ph type="body" idx="1"/>
          </p:nvPr>
        </p:nvSpPr>
        <p:spPr bwMode="gray">
          <a:xfrm>
            <a:off x="533400" y="1295400"/>
            <a:ext cx="8153400" cy="449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75" name="Rectangle 10"/>
          <p:cNvSpPr>
            <a:spLocks noGrp="1" noChangeArrowheads="1"/>
          </p:cNvSpPr>
          <p:nvPr>
            <p:ph type="title"/>
          </p:nvPr>
        </p:nvSpPr>
        <p:spPr bwMode="auto">
          <a:xfrm>
            <a:off x="533400" y="422275"/>
            <a:ext cx="8153400" cy="38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104" name="Rectangle 80"/>
          <p:cNvSpPr>
            <a:spLocks noGrp="1" noChangeArrowheads="1"/>
          </p:cNvSpPr>
          <p:nvPr>
            <p:ph type="dt" sz="half" idx="2"/>
          </p:nvPr>
        </p:nvSpPr>
        <p:spPr bwMode="auto">
          <a:xfrm>
            <a:off x="685800" y="6249988"/>
            <a:ext cx="1905000" cy="455612"/>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lvl1pPr algn="l" eaLnBrk="0" hangingPunct="0">
              <a:spcBef>
                <a:spcPct val="0"/>
              </a:spcBef>
              <a:defRPr sz="1300" b="0">
                <a:latin typeface="Times" pitchFamily="1" charset="0"/>
                <a:ea typeface="ＭＳ Ｐゴシック" pitchFamily="1" charset="-128"/>
                <a:cs typeface="+mn-cs"/>
              </a:defRPr>
            </a:lvl1pPr>
          </a:lstStyle>
          <a:p>
            <a:pPr>
              <a:defRPr/>
            </a:pPr>
            <a:endParaRPr lang="en-US"/>
          </a:p>
        </p:txBody>
      </p:sp>
      <p:sp>
        <p:nvSpPr>
          <p:cNvPr id="1105" name="Rectangle 81"/>
          <p:cNvSpPr>
            <a:spLocks noChangeArrowheads="1"/>
          </p:cNvSpPr>
          <p:nvPr/>
        </p:nvSpPr>
        <p:spPr bwMode="auto">
          <a:xfrm>
            <a:off x="0" y="6151563"/>
            <a:ext cx="9144000" cy="706437"/>
          </a:xfrm>
          <a:prstGeom prst="rect">
            <a:avLst/>
          </a:prstGeom>
          <a:solidFill>
            <a:srgbClr val="000000"/>
          </a:solidFill>
          <a:ln w="9525">
            <a:noFill/>
            <a:miter lim="800000"/>
            <a:headEnd/>
            <a:tailEnd/>
          </a:ln>
          <a:effectLst/>
        </p:spPr>
        <p:txBody>
          <a:bodyPr lIns="0" tIns="0" rIns="0" bIns="0" anchor="ctr">
            <a:spAutoFit/>
          </a:bodyPr>
          <a:lstStyle/>
          <a:p>
            <a:pPr algn="ctr">
              <a:spcBef>
                <a:spcPct val="50000"/>
              </a:spcBef>
              <a:defRPr/>
            </a:pPr>
            <a:endParaRPr lang="en-US" dirty="0">
              <a:latin typeface="Arial" charset="0"/>
              <a:ea typeface="ＭＳ Ｐゴシック" pitchFamily="1" charset="-128"/>
            </a:endParaRPr>
          </a:p>
        </p:txBody>
      </p:sp>
      <p:sp>
        <p:nvSpPr>
          <p:cNvPr id="1106" name="Rectangle 82"/>
          <p:cNvSpPr>
            <a:spLocks noChangeArrowheads="1"/>
          </p:cNvSpPr>
          <p:nvPr/>
        </p:nvSpPr>
        <p:spPr bwMode="ltGray">
          <a:xfrm>
            <a:off x="7823200" y="6430963"/>
            <a:ext cx="838200" cy="165100"/>
          </a:xfrm>
          <a:prstGeom prst="rect">
            <a:avLst/>
          </a:prstGeom>
          <a:noFill/>
          <a:ln w="9525">
            <a:noFill/>
            <a:miter lim="800000"/>
            <a:headEnd/>
            <a:tailEnd/>
          </a:ln>
          <a:effectLst/>
        </p:spPr>
        <p:txBody>
          <a:bodyPr lIns="0" tIns="0" rIns="0" bIns="0" anchor="ctr">
            <a:spAutoFit/>
          </a:bodyPr>
          <a:lstStyle/>
          <a:p>
            <a:pPr algn="r" eaLnBrk="0" hangingPunct="0">
              <a:lnSpc>
                <a:spcPts val="1300"/>
              </a:lnSpc>
              <a:defRPr/>
            </a:pPr>
            <a:fld id="{F7CE7EAD-11BE-49EE-8F10-4376BFEEB50A}" type="slidenum">
              <a:rPr lang="en-US" sz="800">
                <a:solidFill>
                  <a:schemeClr val="bg1"/>
                </a:solidFill>
                <a:latin typeface="Arial" charset="0"/>
                <a:ea typeface="ＭＳ Ｐゴシック" pitchFamily="1" charset="-128"/>
              </a:rPr>
              <a:pPr algn="r" eaLnBrk="0" hangingPunct="0">
                <a:lnSpc>
                  <a:spcPts val="1300"/>
                </a:lnSpc>
                <a:defRPr/>
              </a:pPr>
              <a:t>‹#›</a:t>
            </a:fld>
            <a:endParaRPr lang="en-US" sz="800" dirty="0">
              <a:solidFill>
                <a:schemeClr val="bg1"/>
              </a:solidFill>
              <a:latin typeface="Arial" charset="0"/>
              <a:ea typeface="ＭＳ Ｐゴシック" pitchFamily="1" charset="-128"/>
            </a:endParaRPr>
          </a:p>
        </p:txBody>
      </p:sp>
      <p:sp>
        <p:nvSpPr>
          <p:cNvPr id="1107" name="Rectangle 83"/>
          <p:cNvSpPr>
            <a:spLocks noChangeArrowheads="1"/>
          </p:cNvSpPr>
          <p:nvPr/>
        </p:nvSpPr>
        <p:spPr bwMode="ltGray">
          <a:xfrm>
            <a:off x="6234113" y="6171068"/>
            <a:ext cx="2286000" cy="530902"/>
          </a:xfrm>
          <a:prstGeom prst="rect">
            <a:avLst/>
          </a:prstGeom>
          <a:noFill/>
          <a:ln w="9525">
            <a:noFill/>
            <a:miter lim="800000"/>
            <a:headEnd/>
            <a:tailEnd/>
          </a:ln>
          <a:effectLst/>
        </p:spPr>
        <p:txBody>
          <a:bodyPr lIns="45714" tIns="45714" rIns="45714" bIns="45714" anchor="ctr">
            <a:spAutoFit/>
          </a:bodyPr>
          <a:lstStyle/>
          <a:p>
            <a:pPr eaLnBrk="0" hangingPunct="0">
              <a:defRPr/>
            </a:pPr>
            <a:r>
              <a:rPr lang="en-US" sz="900" b="1" dirty="0" smtClean="0">
                <a:solidFill>
                  <a:schemeClr val="bg1"/>
                </a:solidFill>
              </a:rPr>
              <a:t>XSEDE12</a:t>
            </a:r>
            <a:endParaRPr lang="en-US" sz="900" b="0" dirty="0">
              <a:solidFill>
                <a:schemeClr val="bg1"/>
              </a:solidFill>
            </a:endParaRPr>
          </a:p>
          <a:p>
            <a:pPr eaLnBrk="0" hangingPunct="0">
              <a:defRPr/>
            </a:pPr>
            <a:r>
              <a:rPr lang="en-US" sz="900" dirty="0" smtClean="0">
                <a:solidFill>
                  <a:schemeClr val="bg1"/>
                </a:solidFill>
              </a:rPr>
              <a:t>July</a:t>
            </a:r>
            <a:r>
              <a:rPr lang="en-US" sz="900" baseline="0" dirty="0" smtClean="0">
                <a:solidFill>
                  <a:schemeClr val="bg1"/>
                </a:solidFill>
              </a:rPr>
              <a:t> 2012</a:t>
            </a:r>
            <a:endParaRPr lang="en-US" sz="700" dirty="0">
              <a:solidFill>
                <a:schemeClr val="bg1"/>
              </a:solidFill>
            </a:endParaRPr>
          </a:p>
          <a:p>
            <a:pPr eaLnBrk="0" hangingPunct="0">
              <a:lnSpc>
                <a:spcPct val="150000"/>
              </a:lnSpc>
              <a:defRPr/>
            </a:pPr>
            <a:r>
              <a:rPr lang="en-US" sz="700" dirty="0">
                <a:solidFill>
                  <a:schemeClr val="bg1"/>
                </a:solidFill>
              </a:rPr>
              <a:t>© </a:t>
            </a:r>
            <a:r>
              <a:rPr lang="en-US" sz="700" dirty="0" smtClean="0">
                <a:solidFill>
                  <a:schemeClr val="bg1"/>
                </a:solidFill>
              </a:rPr>
              <a:t>2012 Carnegie </a:t>
            </a:r>
            <a:r>
              <a:rPr lang="en-US" sz="700" dirty="0">
                <a:solidFill>
                  <a:schemeClr val="bg1"/>
                </a:solidFill>
              </a:rPr>
              <a:t>Mellon University</a:t>
            </a:r>
            <a:endParaRPr lang="en-US" sz="700" b="0" dirty="0">
              <a:solidFill>
                <a:schemeClr val="bg1"/>
              </a:solidFill>
            </a:endParaRPr>
          </a:p>
        </p:txBody>
      </p:sp>
      <p:pic>
        <p:nvPicPr>
          <p:cNvPr id="3080" name="Picture 84" descr="SEI_CMU_1Line_Whit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8150" y="6338888"/>
            <a:ext cx="5581650" cy="346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ransition xmlns:p14="http://schemas.microsoft.com/office/powerpoint/2010/main"/>
  <p:txStyles>
    <p:titleStyle>
      <a:lvl1pPr algn="l" rtl="0" eaLnBrk="0" fontAlgn="base" hangingPunct="0">
        <a:lnSpc>
          <a:spcPct val="90000"/>
        </a:lnSpc>
        <a:spcBef>
          <a:spcPct val="0"/>
        </a:spcBef>
        <a:spcAft>
          <a:spcPct val="0"/>
        </a:spcAft>
        <a:defRPr sz="2800" b="1">
          <a:solidFill>
            <a:schemeClr val="tx1"/>
          </a:solidFill>
          <a:latin typeface="+mj-lt"/>
          <a:ea typeface="+mj-ea"/>
          <a:cs typeface="+mj-cs"/>
        </a:defRPr>
      </a:lvl1pPr>
      <a:lvl2pPr algn="l" rtl="0" eaLnBrk="0" fontAlgn="base" hangingPunct="0">
        <a:lnSpc>
          <a:spcPct val="90000"/>
        </a:lnSpc>
        <a:spcBef>
          <a:spcPct val="0"/>
        </a:spcBef>
        <a:spcAft>
          <a:spcPct val="0"/>
        </a:spcAft>
        <a:defRPr sz="2800" b="1">
          <a:solidFill>
            <a:schemeClr val="tx1"/>
          </a:solidFill>
          <a:latin typeface="Arial" charset="0"/>
        </a:defRPr>
      </a:lvl2pPr>
      <a:lvl3pPr algn="l" rtl="0" eaLnBrk="0" fontAlgn="base" hangingPunct="0">
        <a:lnSpc>
          <a:spcPct val="90000"/>
        </a:lnSpc>
        <a:spcBef>
          <a:spcPct val="0"/>
        </a:spcBef>
        <a:spcAft>
          <a:spcPct val="0"/>
        </a:spcAft>
        <a:defRPr sz="2800" b="1">
          <a:solidFill>
            <a:schemeClr val="tx1"/>
          </a:solidFill>
          <a:latin typeface="Arial" charset="0"/>
        </a:defRPr>
      </a:lvl3pPr>
      <a:lvl4pPr algn="l" rtl="0" eaLnBrk="0" fontAlgn="base" hangingPunct="0">
        <a:lnSpc>
          <a:spcPct val="90000"/>
        </a:lnSpc>
        <a:spcBef>
          <a:spcPct val="0"/>
        </a:spcBef>
        <a:spcAft>
          <a:spcPct val="0"/>
        </a:spcAft>
        <a:defRPr sz="2800" b="1">
          <a:solidFill>
            <a:schemeClr val="tx1"/>
          </a:solidFill>
          <a:latin typeface="Arial" charset="0"/>
        </a:defRPr>
      </a:lvl4pPr>
      <a:lvl5pPr algn="l" rtl="0" eaLnBrk="0" fontAlgn="base" hangingPunct="0">
        <a:lnSpc>
          <a:spcPct val="90000"/>
        </a:lnSpc>
        <a:spcBef>
          <a:spcPct val="0"/>
        </a:spcBef>
        <a:spcAft>
          <a:spcPct val="0"/>
        </a:spcAft>
        <a:defRPr sz="2800" b="1">
          <a:solidFill>
            <a:schemeClr val="tx1"/>
          </a:solidFill>
          <a:latin typeface="Arial" charset="0"/>
        </a:defRPr>
      </a:lvl5pPr>
      <a:lvl6pPr marL="457200" algn="l" rtl="0" eaLnBrk="1" fontAlgn="base" hangingPunct="1">
        <a:lnSpc>
          <a:spcPct val="90000"/>
        </a:lnSpc>
        <a:spcBef>
          <a:spcPct val="0"/>
        </a:spcBef>
        <a:spcAft>
          <a:spcPct val="0"/>
        </a:spcAft>
        <a:defRPr sz="2800" b="1">
          <a:solidFill>
            <a:schemeClr val="tx1"/>
          </a:solidFill>
          <a:latin typeface="Arial" charset="0"/>
        </a:defRPr>
      </a:lvl6pPr>
      <a:lvl7pPr marL="914400" algn="l" rtl="0" eaLnBrk="1" fontAlgn="base" hangingPunct="1">
        <a:lnSpc>
          <a:spcPct val="90000"/>
        </a:lnSpc>
        <a:spcBef>
          <a:spcPct val="0"/>
        </a:spcBef>
        <a:spcAft>
          <a:spcPct val="0"/>
        </a:spcAft>
        <a:defRPr sz="2800" b="1">
          <a:solidFill>
            <a:schemeClr val="tx1"/>
          </a:solidFill>
          <a:latin typeface="Arial" charset="0"/>
        </a:defRPr>
      </a:lvl7pPr>
      <a:lvl8pPr marL="1371600" algn="l" rtl="0" eaLnBrk="1" fontAlgn="base" hangingPunct="1">
        <a:lnSpc>
          <a:spcPct val="90000"/>
        </a:lnSpc>
        <a:spcBef>
          <a:spcPct val="0"/>
        </a:spcBef>
        <a:spcAft>
          <a:spcPct val="0"/>
        </a:spcAft>
        <a:defRPr sz="2800" b="1">
          <a:solidFill>
            <a:schemeClr val="tx1"/>
          </a:solidFill>
          <a:latin typeface="Arial" charset="0"/>
        </a:defRPr>
      </a:lvl8pPr>
      <a:lvl9pPr marL="1828800" algn="l" rtl="0" eaLnBrk="1" fontAlgn="base" hangingPunct="1">
        <a:lnSpc>
          <a:spcPct val="90000"/>
        </a:lnSpc>
        <a:spcBef>
          <a:spcPct val="0"/>
        </a:spcBef>
        <a:spcAft>
          <a:spcPct val="0"/>
        </a:spcAft>
        <a:defRPr sz="2800" b="1">
          <a:solidFill>
            <a:schemeClr val="tx1"/>
          </a:solidFill>
          <a:latin typeface="Arial" charset="0"/>
        </a:defRPr>
      </a:lvl9pPr>
    </p:titleStyle>
    <p:bodyStyle>
      <a:lvl1pPr marL="342900" indent="-342900" algn="l" rtl="0" eaLnBrk="0" fontAlgn="base" hangingPunct="0">
        <a:lnSpc>
          <a:spcPct val="95000"/>
        </a:lnSpc>
        <a:spcBef>
          <a:spcPct val="0"/>
        </a:spcBef>
        <a:spcAft>
          <a:spcPct val="25000"/>
        </a:spcAft>
        <a:buSzPct val="70000"/>
        <a:defRPr sz="2000">
          <a:solidFill>
            <a:schemeClr val="tx1"/>
          </a:solidFill>
          <a:latin typeface="+mn-lt"/>
          <a:ea typeface="+mn-ea"/>
          <a:cs typeface="+mn-cs"/>
        </a:defRPr>
      </a:lvl1pPr>
      <a:lvl2pPr marL="284163" indent="-169863" algn="l" rtl="0" eaLnBrk="0" fontAlgn="base" hangingPunct="0">
        <a:lnSpc>
          <a:spcPct val="95000"/>
        </a:lnSpc>
        <a:spcBef>
          <a:spcPct val="0"/>
        </a:spcBef>
        <a:spcAft>
          <a:spcPct val="25000"/>
        </a:spcAft>
        <a:buFont typeface="Times" pitchFamily="18" charset="0"/>
        <a:buChar char="•"/>
        <a:defRPr>
          <a:solidFill>
            <a:srgbClr val="3C4F82"/>
          </a:solidFill>
          <a:latin typeface="+mn-lt"/>
        </a:defRPr>
      </a:lvl2pPr>
      <a:lvl3pPr marL="576263" indent="-179388" algn="l" rtl="0" eaLnBrk="0" fontAlgn="base" hangingPunct="0">
        <a:lnSpc>
          <a:spcPct val="95000"/>
        </a:lnSpc>
        <a:spcBef>
          <a:spcPct val="0"/>
        </a:spcBef>
        <a:spcAft>
          <a:spcPct val="25000"/>
        </a:spcAft>
        <a:buFont typeface="Times" pitchFamily="18" charset="0"/>
        <a:buChar char="–"/>
        <a:defRPr>
          <a:solidFill>
            <a:srgbClr val="3C4F82"/>
          </a:solidFill>
          <a:latin typeface="+mn-lt"/>
        </a:defRPr>
      </a:lvl3pPr>
      <a:lvl4pPr marL="858838" indent="-168275" algn="l" rtl="0" eaLnBrk="0" fontAlgn="base" hangingPunct="0">
        <a:lnSpc>
          <a:spcPct val="95000"/>
        </a:lnSpc>
        <a:spcBef>
          <a:spcPct val="0"/>
        </a:spcBef>
        <a:spcAft>
          <a:spcPct val="25000"/>
        </a:spcAft>
        <a:buChar char="•"/>
        <a:defRPr>
          <a:solidFill>
            <a:srgbClr val="727272"/>
          </a:solidFill>
          <a:latin typeface="+mn-lt"/>
        </a:defRPr>
      </a:lvl4pPr>
      <a:lvl5pPr marL="1143000" indent="-169863" algn="l" rtl="0" eaLnBrk="0" fontAlgn="base" hangingPunct="0">
        <a:lnSpc>
          <a:spcPct val="95000"/>
        </a:lnSpc>
        <a:spcBef>
          <a:spcPct val="0"/>
        </a:spcBef>
        <a:spcAft>
          <a:spcPct val="25000"/>
        </a:spcAft>
        <a:buFont typeface="Times" pitchFamily="18"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bwMode="gray">
          <a:xfrm>
            <a:off x="533400" y="1295400"/>
            <a:ext cx="8153400" cy="4724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1683" name="Rectangle 3"/>
          <p:cNvSpPr>
            <a:spLocks noGrp="1" noChangeArrowheads="1"/>
          </p:cNvSpPr>
          <p:nvPr>
            <p:ph type="title"/>
          </p:nvPr>
        </p:nvSpPr>
        <p:spPr bwMode="auto">
          <a:xfrm>
            <a:off x="533400" y="422275"/>
            <a:ext cx="8153400" cy="3841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71686" name="Rectangle 6"/>
          <p:cNvSpPr>
            <a:spLocks noGrp="1" noChangeArrowheads="1"/>
          </p:cNvSpPr>
          <p:nvPr>
            <p:ph type="dt" sz="half" idx="2"/>
          </p:nvPr>
        </p:nvSpPr>
        <p:spPr bwMode="auto">
          <a:xfrm>
            <a:off x="685800" y="6249988"/>
            <a:ext cx="1905000" cy="455612"/>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lvl1pPr algn="l" eaLnBrk="0" hangingPunct="0">
              <a:spcBef>
                <a:spcPct val="0"/>
              </a:spcBef>
              <a:defRPr sz="1300" b="0">
                <a:latin typeface="Times" pitchFamily="-16" charset="0"/>
              </a:defRPr>
            </a:lvl1pPr>
          </a:lstStyle>
          <a:p>
            <a:fld id="{455810E8-B0AF-4DF8-B03B-E4D52625BB06}" type="datetimeFigureOut">
              <a:rPr lang="en-US">
                <a:solidFill>
                  <a:srgbClr val="000000"/>
                </a:solidFill>
                <a:ea typeface="ＭＳ Ｐゴシック" pitchFamily="-16" charset="-128"/>
              </a:rPr>
              <a:pPr/>
              <a:t>7/20/12</a:t>
            </a:fld>
            <a:endParaRPr lang="en-US">
              <a:solidFill>
                <a:srgbClr val="000000"/>
              </a:solidFill>
              <a:ea typeface="ＭＳ Ｐゴシック" pitchFamily="-16" charset="-128"/>
            </a:endParaRPr>
          </a:p>
        </p:txBody>
      </p:sp>
      <p:sp>
        <p:nvSpPr>
          <p:cNvPr id="71687" name="Rectangle 7"/>
          <p:cNvSpPr>
            <a:spLocks noChangeArrowheads="1"/>
          </p:cNvSpPr>
          <p:nvPr/>
        </p:nvSpPr>
        <p:spPr bwMode="auto">
          <a:xfrm>
            <a:off x="0" y="6151563"/>
            <a:ext cx="9144000" cy="706437"/>
          </a:xfrm>
          <a:prstGeom prst="rect">
            <a:avLst/>
          </a:prstGeom>
          <a:solidFill>
            <a:srgbClr val="000000"/>
          </a:solidFill>
          <a:ln w="9525">
            <a:noFill/>
            <a:miter lim="800000"/>
            <a:headEnd/>
            <a:tailEnd/>
          </a:ln>
          <a:effectLst/>
        </p:spPr>
        <p:txBody>
          <a:bodyPr lIns="0" tIns="0" rIns="0" bIns="0" anchor="ctr">
            <a:spAutoFit/>
          </a:bodyPr>
          <a:lstStyle/>
          <a:p>
            <a:pPr algn="ctr">
              <a:spcBef>
                <a:spcPct val="50000"/>
              </a:spcBef>
            </a:pPr>
            <a:endParaRPr lang="en-US">
              <a:solidFill>
                <a:srgbClr val="000000"/>
              </a:solidFill>
              <a:latin typeface="Arial" charset="0"/>
              <a:ea typeface="ＭＳ Ｐゴシック" pitchFamily="-16" charset="-128"/>
            </a:endParaRPr>
          </a:p>
        </p:txBody>
      </p:sp>
      <p:sp>
        <p:nvSpPr>
          <p:cNvPr id="71688" name="Rectangle 8"/>
          <p:cNvSpPr>
            <a:spLocks noChangeArrowheads="1"/>
          </p:cNvSpPr>
          <p:nvPr/>
        </p:nvSpPr>
        <p:spPr bwMode="ltGray">
          <a:xfrm>
            <a:off x="7823200" y="6430963"/>
            <a:ext cx="838200" cy="165100"/>
          </a:xfrm>
          <a:prstGeom prst="rect">
            <a:avLst/>
          </a:prstGeom>
          <a:noFill/>
          <a:ln w="9525">
            <a:noFill/>
            <a:miter lim="800000"/>
            <a:headEnd/>
            <a:tailEnd/>
          </a:ln>
          <a:effectLst/>
        </p:spPr>
        <p:txBody>
          <a:bodyPr lIns="0" tIns="0" rIns="0" bIns="0" anchor="ctr">
            <a:spAutoFit/>
          </a:bodyPr>
          <a:lstStyle/>
          <a:p>
            <a:pPr algn="r" eaLnBrk="0" hangingPunct="0">
              <a:lnSpc>
                <a:spcPts val="1300"/>
              </a:lnSpc>
            </a:pPr>
            <a:fld id="{C7B2A3D5-A36E-4293-A717-27E6E85D78E9}" type="slidenum">
              <a:rPr lang="en-US" sz="800">
                <a:solidFill>
                  <a:srgbClr val="FFFFFF"/>
                </a:solidFill>
                <a:latin typeface="Arial" charset="0"/>
                <a:ea typeface="ＭＳ Ｐゴシック" pitchFamily="-16" charset="-128"/>
              </a:rPr>
              <a:pPr algn="r" eaLnBrk="0" hangingPunct="0">
                <a:lnSpc>
                  <a:spcPts val="1300"/>
                </a:lnSpc>
              </a:pPr>
              <a:t>‹#›</a:t>
            </a:fld>
            <a:endParaRPr lang="en-US" sz="800">
              <a:solidFill>
                <a:srgbClr val="FFFFFF"/>
              </a:solidFill>
              <a:latin typeface="Arial" charset="0"/>
              <a:ea typeface="ＭＳ Ｐゴシック" pitchFamily="-16" charset="-128"/>
            </a:endParaRPr>
          </a:p>
        </p:txBody>
      </p:sp>
      <p:pic>
        <p:nvPicPr>
          <p:cNvPr id="71690" name="Picture 10" descr="SEI_CMU_1Line_Whit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8150" y="6338888"/>
            <a:ext cx="5581650" cy="346075"/>
          </a:xfrm>
          <a:prstGeom prst="rect">
            <a:avLst/>
          </a:prstGeom>
          <a:noFill/>
        </p:spPr>
      </p:pic>
      <p:sp>
        <p:nvSpPr>
          <p:cNvPr id="9" name="Rectangle 83"/>
          <p:cNvSpPr>
            <a:spLocks noChangeArrowheads="1"/>
          </p:cNvSpPr>
          <p:nvPr/>
        </p:nvSpPr>
        <p:spPr bwMode="ltGray">
          <a:xfrm>
            <a:off x="6234113" y="6171068"/>
            <a:ext cx="2286000" cy="530902"/>
          </a:xfrm>
          <a:prstGeom prst="rect">
            <a:avLst/>
          </a:prstGeom>
          <a:noFill/>
          <a:ln w="9525">
            <a:noFill/>
            <a:miter lim="800000"/>
            <a:headEnd/>
            <a:tailEnd/>
          </a:ln>
          <a:effectLst/>
        </p:spPr>
        <p:txBody>
          <a:bodyPr lIns="45714" tIns="45714" rIns="45714" bIns="45714" anchor="ctr">
            <a:spAutoFit/>
          </a:bodyPr>
          <a:lstStyle/>
          <a:p>
            <a:pPr eaLnBrk="0" hangingPunct="0">
              <a:defRPr/>
            </a:pPr>
            <a:r>
              <a:rPr lang="en-US" sz="900" dirty="0" smtClean="0">
                <a:solidFill>
                  <a:schemeClr val="bg1"/>
                </a:solidFill>
              </a:rPr>
              <a:t>RTSS Internal Review</a:t>
            </a:r>
            <a:endParaRPr lang="en-US" sz="900" b="0" dirty="0">
              <a:solidFill>
                <a:schemeClr val="bg1"/>
              </a:solidFill>
            </a:endParaRPr>
          </a:p>
          <a:p>
            <a:pPr eaLnBrk="0" hangingPunct="0">
              <a:defRPr/>
            </a:pPr>
            <a:r>
              <a:rPr lang="en-US" sz="900" dirty="0" smtClean="0">
                <a:solidFill>
                  <a:schemeClr val="bg1"/>
                </a:solidFill>
              </a:rPr>
              <a:t>June</a:t>
            </a:r>
            <a:r>
              <a:rPr lang="en-US" sz="900" baseline="0" dirty="0" smtClean="0">
                <a:solidFill>
                  <a:schemeClr val="bg1"/>
                </a:solidFill>
              </a:rPr>
              <a:t> 2012</a:t>
            </a:r>
            <a:endParaRPr lang="en-US" sz="700" dirty="0">
              <a:solidFill>
                <a:schemeClr val="bg1"/>
              </a:solidFill>
            </a:endParaRPr>
          </a:p>
          <a:p>
            <a:pPr eaLnBrk="0" hangingPunct="0">
              <a:lnSpc>
                <a:spcPct val="150000"/>
              </a:lnSpc>
              <a:defRPr/>
            </a:pPr>
            <a:r>
              <a:rPr lang="en-US" sz="700" dirty="0">
                <a:solidFill>
                  <a:schemeClr val="bg1"/>
                </a:solidFill>
              </a:rPr>
              <a:t>© </a:t>
            </a:r>
            <a:r>
              <a:rPr lang="en-US" sz="700" dirty="0" smtClean="0">
                <a:solidFill>
                  <a:schemeClr val="bg1"/>
                </a:solidFill>
              </a:rPr>
              <a:t>2012</a:t>
            </a:r>
            <a:r>
              <a:rPr lang="en-US" sz="700" baseline="0" dirty="0" smtClean="0">
                <a:solidFill>
                  <a:schemeClr val="bg1"/>
                </a:solidFill>
              </a:rPr>
              <a:t> </a:t>
            </a:r>
            <a:r>
              <a:rPr lang="en-US" sz="700" dirty="0" smtClean="0">
                <a:solidFill>
                  <a:schemeClr val="bg1"/>
                </a:solidFill>
              </a:rPr>
              <a:t>Carnegie </a:t>
            </a:r>
            <a:r>
              <a:rPr lang="en-US" sz="700" dirty="0">
                <a:solidFill>
                  <a:schemeClr val="bg1"/>
                </a:solidFill>
              </a:rPr>
              <a:t>Mellon University</a:t>
            </a:r>
            <a:endParaRPr lang="en-US" sz="700" b="0" dirty="0">
              <a:solidFill>
                <a:schemeClr val="bg1"/>
              </a:solidFill>
            </a:endParaRPr>
          </a:p>
        </p:txBody>
      </p:sp>
      <p:sp>
        <p:nvSpPr>
          <p:cNvPr id="10" name="Rectangle 78"/>
          <p:cNvSpPr>
            <a:spLocks noChangeArrowheads="1"/>
          </p:cNvSpPr>
          <p:nvPr/>
        </p:nvSpPr>
        <p:spPr bwMode="auto">
          <a:xfrm>
            <a:off x="6165850" y="6635750"/>
            <a:ext cx="2749550" cy="231775"/>
          </a:xfrm>
          <a:prstGeom prst="rect">
            <a:avLst/>
          </a:prstGeom>
          <a:noFill/>
          <a:ln w="6350">
            <a:noFill/>
            <a:miter lim="800000"/>
            <a:headEnd/>
            <a:tailEnd/>
          </a:ln>
          <a:effectLst/>
        </p:spPr>
        <p:txBody>
          <a:bodyPr wrap="none" anchor="ctr">
            <a:spAutoFit/>
          </a:bodyPr>
          <a:lstStyle/>
          <a:p>
            <a:pPr>
              <a:spcBef>
                <a:spcPct val="50000"/>
              </a:spcBef>
              <a:defRPr/>
            </a:pPr>
            <a:r>
              <a:rPr lang="en-US" sz="900" b="0" dirty="0">
                <a:solidFill>
                  <a:schemeClr val="bg1">
                    <a:lumMod val="75000"/>
                  </a:schemeClr>
                </a:solidFill>
                <a:latin typeface="Helvetica" pitchFamily="1" charset="0"/>
                <a:ea typeface="ＭＳ Ｐゴシック" pitchFamily="1" charset="-128"/>
              </a:rPr>
              <a:t>Distribution: Director</a:t>
            </a:r>
            <a:r>
              <a:rPr lang="en-US" sz="900" b="0" dirty="0">
                <a:solidFill>
                  <a:schemeClr val="bg1">
                    <a:lumMod val="75000"/>
                  </a:schemeClr>
                </a:solidFill>
                <a:latin typeface="Arial"/>
                <a:ea typeface="ＭＳ Ｐゴシック" pitchFamily="1" charset="-128"/>
              </a:rPr>
              <a:t>’</a:t>
            </a:r>
            <a:r>
              <a:rPr lang="en-US" sz="900" b="0" dirty="0">
                <a:solidFill>
                  <a:schemeClr val="bg1">
                    <a:lumMod val="75000"/>
                  </a:schemeClr>
                </a:solidFill>
                <a:latin typeface="Helvetica" pitchFamily="1" charset="0"/>
                <a:ea typeface="ＭＳ Ｐゴシック" pitchFamily="1" charset="-128"/>
              </a:rPr>
              <a:t>s Office Permission Required</a:t>
            </a:r>
          </a:p>
        </p:txBody>
      </p:sp>
    </p:spTree>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1" fontAlgn="base" hangingPunct="1">
        <a:lnSpc>
          <a:spcPct val="90000"/>
        </a:lnSpc>
        <a:spcBef>
          <a:spcPct val="0"/>
        </a:spcBef>
        <a:spcAft>
          <a:spcPct val="0"/>
        </a:spcAft>
        <a:defRPr sz="2800" b="1">
          <a:solidFill>
            <a:schemeClr val="tx1"/>
          </a:solidFill>
          <a:latin typeface="+mj-lt"/>
          <a:ea typeface="+mj-ea"/>
          <a:cs typeface="+mj-cs"/>
        </a:defRPr>
      </a:lvl1pPr>
      <a:lvl2pPr algn="l" rtl="0" eaLnBrk="1" fontAlgn="base" hangingPunct="1">
        <a:lnSpc>
          <a:spcPct val="90000"/>
        </a:lnSpc>
        <a:spcBef>
          <a:spcPct val="0"/>
        </a:spcBef>
        <a:spcAft>
          <a:spcPct val="0"/>
        </a:spcAft>
        <a:defRPr sz="2800" b="1">
          <a:solidFill>
            <a:schemeClr val="tx1"/>
          </a:solidFill>
          <a:latin typeface="Arial" charset="0"/>
        </a:defRPr>
      </a:lvl2pPr>
      <a:lvl3pPr algn="l" rtl="0" eaLnBrk="1" fontAlgn="base" hangingPunct="1">
        <a:lnSpc>
          <a:spcPct val="90000"/>
        </a:lnSpc>
        <a:spcBef>
          <a:spcPct val="0"/>
        </a:spcBef>
        <a:spcAft>
          <a:spcPct val="0"/>
        </a:spcAft>
        <a:defRPr sz="2800" b="1">
          <a:solidFill>
            <a:schemeClr val="tx1"/>
          </a:solidFill>
          <a:latin typeface="Arial" charset="0"/>
        </a:defRPr>
      </a:lvl3pPr>
      <a:lvl4pPr algn="l" rtl="0" eaLnBrk="1" fontAlgn="base" hangingPunct="1">
        <a:lnSpc>
          <a:spcPct val="90000"/>
        </a:lnSpc>
        <a:spcBef>
          <a:spcPct val="0"/>
        </a:spcBef>
        <a:spcAft>
          <a:spcPct val="0"/>
        </a:spcAft>
        <a:defRPr sz="2800" b="1">
          <a:solidFill>
            <a:schemeClr val="tx1"/>
          </a:solidFill>
          <a:latin typeface="Arial" charset="0"/>
        </a:defRPr>
      </a:lvl4pPr>
      <a:lvl5pPr algn="l" rtl="0" eaLnBrk="1" fontAlgn="base" hangingPunct="1">
        <a:lnSpc>
          <a:spcPct val="90000"/>
        </a:lnSpc>
        <a:spcBef>
          <a:spcPct val="0"/>
        </a:spcBef>
        <a:spcAft>
          <a:spcPct val="0"/>
        </a:spcAft>
        <a:defRPr sz="2800" b="1">
          <a:solidFill>
            <a:schemeClr val="tx1"/>
          </a:solidFill>
          <a:latin typeface="Arial" charset="0"/>
        </a:defRPr>
      </a:lvl5pPr>
      <a:lvl6pPr marL="457200" algn="l" rtl="0" eaLnBrk="1" fontAlgn="base" hangingPunct="1">
        <a:lnSpc>
          <a:spcPct val="90000"/>
        </a:lnSpc>
        <a:spcBef>
          <a:spcPct val="0"/>
        </a:spcBef>
        <a:spcAft>
          <a:spcPct val="0"/>
        </a:spcAft>
        <a:defRPr sz="2800" b="1">
          <a:solidFill>
            <a:schemeClr val="tx1"/>
          </a:solidFill>
          <a:latin typeface="Arial" charset="0"/>
        </a:defRPr>
      </a:lvl6pPr>
      <a:lvl7pPr marL="914400" algn="l" rtl="0" eaLnBrk="1" fontAlgn="base" hangingPunct="1">
        <a:lnSpc>
          <a:spcPct val="90000"/>
        </a:lnSpc>
        <a:spcBef>
          <a:spcPct val="0"/>
        </a:spcBef>
        <a:spcAft>
          <a:spcPct val="0"/>
        </a:spcAft>
        <a:defRPr sz="2800" b="1">
          <a:solidFill>
            <a:schemeClr val="tx1"/>
          </a:solidFill>
          <a:latin typeface="Arial" charset="0"/>
        </a:defRPr>
      </a:lvl7pPr>
      <a:lvl8pPr marL="1371600" algn="l" rtl="0" eaLnBrk="1" fontAlgn="base" hangingPunct="1">
        <a:lnSpc>
          <a:spcPct val="90000"/>
        </a:lnSpc>
        <a:spcBef>
          <a:spcPct val="0"/>
        </a:spcBef>
        <a:spcAft>
          <a:spcPct val="0"/>
        </a:spcAft>
        <a:defRPr sz="2800" b="1">
          <a:solidFill>
            <a:schemeClr val="tx1"/>
          </a:solidFill>
          <a:latin typeface="Arial" charset="0"/>
        </a:defRPr>
      </a:lvl8pPr>
      <a:lvl9pPr marL="1828800" algn="l" rtl="0" eaLnBrk="1" fontAlgn="base" hangingPunct="1">
        <a:lnSpc>
          <a:spcPct val="90000"/>
        </a:lnSpc>
        <a:spcBef>
          <a:spcPct val="0"/>
        </a:spcBef>
        <a:spcAft>
          <a:spcPct val="0"/>
        </a:spcAft>
        <a:defRPr sz="2800" b="1">
          <a:solidFill>
            <a:schemeClr val="tx1"/>
          </a:solidFill>
          <a:latin typeface="Arial" charset="0"/>
        </a:defRPr>
      </a:lvl9pPr>
    </p:titleStyle>
    <p:bodyStyle>
      <a:lvl1pPr algn="l" rtl="0" eaLnBrk="1" fontAlgn="base" hangingPunct="1">
        <a:lnSpc>
          <a:spcPct val="95000"/>
        </a:lnSpc>
        <a:spcBef>
          <a:spcPct val="0"/>
        </a:spcBef>
        <a:spcAft>
          <a:spcPct val="25000"/>
        </a:spcAft>
        <a:buSzPct val="70000"/>
        <a:defRPr sz="2000">
          <a:solidFill>
            <a:schemeClr val="tx1"/>
          </a:solidFill>
          <a:latin typeface="+mn-lt"/>
          <a:ea typeface="+mn-ea"/>
          <a:cs typeface="+mn-cs"/>
        </a:defRPr>
      </a:lvl1pPr>
      <a:lvl2pPr marL="284163" indent="-169863" algn="l" rtl="0" eaLnBrk="1" fontAlgn="base" hangingPunct="1">
        <a:lnSpc>
          <a:spcPct val="95000"/>
        </a:lnSpc>
        <a:spcBef>
          <a:spcPct val="0"/>
        </a:spcBef>
        <a:spcAft>
          <a:spcPct val="25000"/>
        </a:spcAft>
        <a:buFont typeface="Times" pitchFamily="-16" charset="0"/>
        <a:buChar char="•"/>
        <a:defRPr>
          <a:solidFill>
            <a:srgbClr val="3C4F82"/>
          </a:solidFill>
          <a:latin typeface="+mn-lt"/>
        </a:defRPr>
      </a:lvl2pPr>
      <a:lvl3pPr marL="576263" indent="-179388" algn="l" rtl="0" eaLnBrk="1" fontAlgn="base" hangingPunct="1">
        <a:lnSpc>
          <a:spcPct val="95000"/>
        </a:lnSpc>
        <a:spcBef>
          <a:spcPct val="0"/>
        </a:spcBef>
        <a:spcAft>
          <a:spcPct val="25000"/>
        </a:spcAft>
        <a:buFont typeface="Times" pitchFamily="-16" charset="0"/>
        <a:buChar char="–"/>
        <a:defRPr>
          <a:solidFill>
            <a:srgbClr val="3C4F82"/>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6"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6"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6"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6"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6" charset="0"/>
        <a:buChar char="–"/>
        <a:defRPr>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createspace.com/35973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gif"/><Relationship Id="rId7"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0" y="1054100"/>
            <a:ext cx="9144000" cy="4067175"/>
          </a:xfrm>
          <a:prstGeom prst="rect">
            <a:avLst/>
          </a:prstGeom>
          <a:solidFill>
            <a:srgbClr val="3C4F82"/>
          </a:solidFill>
          <a:ln w="9525">
            <a:noFill/>
            <a:miter lim="800000"/>
            <a:headEnd/>
            <a:tailEnd/>
          </a:ln>
        </p:spPr>
        <p:txBody>
          <a:bodyPr lIns="365760" tIns="46154" rIns="92309" bIns="46154" anchor="ctr"/>
          <a:lstStyle/>
          <a:p>
            <a:pPr>
              <a:spcBef>
                <a:spcPct val="30000"/>
              </a:spcBef>
            </a:pPr>
            <a:endParaRPr lang="en-US" sz="3200" i="1"/>
          </a:p>
        </p:txBody>
      </p:sp>
      <p:grpSp>
        <p:nvGrpSpPr>
          <p:cNvPr id="2" name="Group 3"/>
          <p:cNvGrpSpPr>
            <a:grpSpLocks/>
          </p:cNvGrpSpPr>
          <p:nvPr/>
        </p:nvGrpSpPr>
        <p:grpSpPr bwMode="auto">
          <a:xfrm>
            <a:off x="20638" y="1079500"/>
            <a:ext cx="2671762" cy="4014788"/>
            <a:chOff x="13" y="15"/>
            <a:chExt cx="2741" cy="3858"/>
          </a:xfrm>
        </p:grpSpPr>
        <p:sp>
          <p:nvSpPr>
            <p:cNvPr id="101381" name="Freeform 4"/>
            <p:cNvSpPr>
              <a:spLocks noChangeAspect="1"/>
            </p:cNvSpPr>
            <p:nvPr/>
          </p:nvSpPr>
          <p:spPr bwMode="auto">
            <a:xfrm>
              <a:off x="13" y="2190"/>
              <a:ext cx="1009" cy="98"/>
            </a:xfrm>
            <a:custGeom>
              <a:avLst/>
              <a:gdLst>
                <a:gd name="T0" fmla="*/ 1510 w 1004"/>
                <a:gd name="T1" fmla="*/ 0 h 98"/>
                <a:gd name="T2" fmla="*/ 0 w 1004"/>
                <a:gd name="T3" fmla="*/ 0 h 98"/>
                <a:gd name="T4" fmla="*/ 0 w 1004"/>
                <a:gd name="T5" fmla="*/ 98 h 98"/>
                <a:gd name="T6" fmla="*/ 1373 w 1004"/>
                <a:gd name="T7" fmla="*/ 98 h 98"/>
                <a:gd name="T8" fmla="*/ 1510 w 1004"/>
                <a:gd name="T9" fmla="*/ 0 h 98"/>
                <a:gd name="T10" fmla="*/ 0 60000 65536"/>
                <a:gd name="T11" fmla="*/ 0 60000 65536"/>
                <a:gd name="T12" fmla="*/ 0 60000 65536"/>
                <a:gd name="T13" fmla="*/ 0 60000 65536"/>
                <a:gd name="T14" fmla="*/ 0 60000 65536"/>
                <a:gd name="T15" fmla="*/ 0 w 1004"/>
                <a:gd name="T16" fmla="*/ 0 h 98"/>
                <a:gd name="T17" fmla="*/ 1004 w 1004"/>
                <a:gd name="T18" fmla="*/ 98 h 98"/>
              </a:gdLst>
              <a:ahLst/>
              <a:cxnLst>
                <a:cxn ang="T10">
                  <a:pos x="T0" y="T1"/>
                </a:cxn>
                <a:cxn ang="T11">
                  <a:pos x="T2" y="T3"/>
                </a:cxn>
                <a:cxn ang="T12">
                  <a:pos x="T4" y="T5"/>
                </a:cxn>
                <a:cxn ang="T13">
                  <a:pos x="T6" y="T7"/>
                </a:cxn>
                <a:cxn ang="T14">
                  <a:pos x="T8" y="T9"/>
                </a:cxn>
              </a:cxnLst>
              <a:rect l="T15" t="T16" r="T17" b="T18"/>
              <a:pathLst>
                <a:path w="1004" h="98">
                  <a:moveTo>
                    <a:pt x="1004" y="0"/>
                  </a:moveTo>
                  <a:lnTo>
                    <a:pt x="0" y="0"/>
                  </a:lnTo>
                  <a:lnTo>
                    <a:pt x="0" y="98"/>
                  </a:lnTo>
                  <a:lnTo>
                    <a:pt x="906" y="98"/>
                  </a:lnTo>
                  <a:lnTo>
                    <a:pt x="1004" y="0"/>
                  </a:lnTo>
                  <a:close/>
                </a:path>
              </a:pathLst>
            </a:custGeom>
            <a:solidFill>
              <a:srgbClr val="506697"/>
            </a:solidFill>
            <a:ln w="14351">
              <a:noFill/>
              <a:round/>
              <a:headEnd/>
              <a:tailEnd/>
            </a:ln>
          </p:spPr>
          <p:txBody>
            <a:bodyPr/>
            <a:lstStyle/>
            <a:p>
              <a:endParaRPr lang="en-US"/>
            </a:p>
          </p:txBody>
        </p:sp>
        <p:sp>
          <p:nvSpPr>
            <p:cNvPr id="101382" name="Freeform 5"/>
            <p:cNvSpPr>
              <a:spLocks noChangeAspect="1"/>
            </p:cNvSpPr>
            <p:nvPr/>
          </p:nvSpPr>
          <p:spPr bwMode="auto">
            <a:xfrm>
              <a:off x="13" y="1016"/>
              <a:ext cx="411" cy="98"/>
            </a:xfrm>
            <a:custGeom>
              <a:avLst/>
              <a:gdLst>
                <a:gd name="T0" fmla="*/ 477 w 409"/>
                <a:gd name="T1" fmla="*/ 0 h 98"/>
                <a:gd name="T2" fmla="*/ 0 w 409"/>
                <a:gd name="T3" fmla="*/ 0 h 98"/>
                <a:gd name="T4" fmla="*/ 0 w 409"/>
                <a:gd name="T5" fmla="*/ 98 h 98"/>
                <a:gd name="T6" fmla="*/ 606 w 409"/>
                <a:gd name="T7" fmla="*/ 98 h 98"/>
                <a:gd name="T8" fmla="*/ 477 w 409"/>
                <a:gd name="T9" fmla="*/ 0 h 98"/>
                <a:gd name="T10" fmla="*/ 0 60000 65536"/>
                <a:gd name="T11" fmla="*/ 0 60000 65536"/>
                <a:gd name="T12" fmla="*/ 0 60000 65536"/>
                <a:gd name="T13" fmla="*/ 0 60000 65536"/>
                <a:gd name="T14" fmla="*/ 0 60000 65536"/>
                <a:gd name="T15" fmla="*/ 0 w 409"/>
                <a:gd name="T16" fmla="*/ 0 h 98"/>
                <a:gd name="T17" fmla="*/ 409 w 409"/>
                <a:gd name="T18" fmla="*/ 98 h 98"/>
              </a:gdLst>
              <a:ahLst/>
              <a:cxnLst>
                <a:cxn ang="T10">
                  <a:pos x="T0" y="T1"/>
                </a:cxn>
                <a:cxn ang="T11">
                  <a:pos x="T2" y="T3"/>
                </a:cxn>
                <a:cxn ang="T12">
                  <a:pos x="T4" y="T5"/>
                </a:cxn>
                <a:cxn ang="T13">
                  <a:pos x="T6" y="T7"/>
                </a:cxn>
                <a:cxn ang="T14">
                  <a:pos x="T8" y="T9"/>
                </a:cxn>
              </a:cxnLst>
              <a:rect l="T15" t="T16" r="T17" b="T18"/>
              <a:pathLst>
                <a:path w="409" h="98">
                  <a:moveTo>
                    <a:pt x="311" y="0"/>
                  </a:moveTo>
                  <a:lnTo>
                    <a:pt x="0" y="0"/>
                  </a:lnTo>
                  <a:lnTo>
                    <a:pt x="0" y="98"/>
                  </a:lnTo>
                  <a:lnTo>
                    <a:pt x="409" y="98"/>
                  </a:lnTo>
                  <a:lnTo>
                    <a:pt x="311" y="0"/>
                  </a:lnTo>
                  <a:close/>
                </a:path>
              </a:pathLst>
            </a:custGeom>
            <a:solidFill>
              <a:srgbClr val="506697"/>
            </a:solidFill>
            <a:ln w="14351">
              <a:noFill/>
              <a:round/>
              <a:headEnd/>
              <a:tailEnd/>
            </a:ln>
          </p:spPr>
          <p:txBody>
            <a:bodyPr/>
            <a:lstStyle/>
            <a:p>
              <a:endParaRPr lang="en-US"/>
            </a:p>
          </p:txBody>
        </p:sp>
        <p:sp>
          <p:nvSpPr>
            <p:cNvPr id="101383" name="Freeform 6"/>
            <p:cNvSpPr>
              <a:spLocks noChangeAspect="1"/>
            </p:cNvSpPr>
            <p:nvPr/>
          </p:nvSpPr>
          <p:spPr bwMode="auto">
            <a:xfrm>
              <a:off x="13" y="2789"/>
              <a:ext cx="420" cy="107"/>
            </a:xfrm>
            <a:custGeom>
              <a:avLst/>
              <a:gdLst>
                <a:gd name="T0" fmla="*/ 614 w 418"/>
                <a:gd name="T1" fmla="*/ 0 h 107"/>
                <a:gd name="T2" fmla="*/ 0 w 418"/>
                <a:gd name="T3" fmla="*/ 0 h 107"/>
                <a:gd name="T4" fmla="*/ 0 w 418"/>
                <a:gd name="T5" fmla="*/ 107 h 107"/>
                <a:gd name="T6" fmla="*/ 474 w 418"/>
                <a:gd name="T7" fmla="*/ 107 h 107"/>
                <a:gd name="T8" fmla="*/ 614 w 418"/>
                <a:gd name="T9" fmla="*/ 0 h 107"/>
                <a:gd name="T10" fmla="*/ 0 60000 65536"/>
                <a:gd name="T11" fmla="*/ 0 60000 65536"/>
                <a:gd name="T12" fmla="*/ 0 60000 65536"/>
                <a:gd name="T13" fmla="*/ 0 60000 65536"/>
                <a:gd name="T14" fmla="*/ 0 60000 65536"/>
                <a:gd name="T15" fmla="*/ 0 w 418"/>
                <a:gd name="T16" fmla="*/ 0 h 107"/>
                <a:gd name="T17" fmla="*/ 418 w 418"/>
                <a:gd name="T18" fmla="*/ 107 h 107"/>
              </a:gdLst>
              <a:ahLst/>
              <a:cxnLst>
                <a:cxn ang="T10">
                  <a:pos x="T0" y="T1"/>
                </a:cxn>
                <a:cxn ang="T11">
                  <a:pos x="T2" y="T3"/>
                </a:cxn>
                <a:cxn ang="T12">
                  <a:pos x="T4" y="T5"/>
                </a:cxn>
                <a:cxn ang="T13">
                  <a:pos x="T6" y="T7"/>
                </a:cxn>
                <a:cxn ang="T14">
                  <a:pos x="T8" y="T9"/>
                </a:cxn>
              </a:cxnLst>
              <a:rect l="T15" t="T16" r="T17" b="T18"/>
              <a:pathLst>
                <a:path w="418" h="107">
                  <a:moveTo>
                    <a:pt x="418" y="0"/>
                  </a:moveTo>
                  <a:lnTo>
                    <a:pt x="0" y="0"/>
                  </a:lnTo>
                  <a:lnTo>
                    <a:pt x="0" y="107"/>
                  </a:lnTo>
                  <a:lnTo>
                    <a:pt x="311" y="107"/>
                  </a:lnTo>
                  <a:lnTo>
                    <a:pt x="418" y="0"/>
                  </a:lnTo>
                  <a:close/>
                </a:path>
              </a:pathLst>
            </a:custGeom>
            <a:solidFill>
              <a:srgbClr val="506697"/>
            </a:solidFill>
            <a:ln w="14351">
              <a:noFill/>
              <a:round/>
              <a:headEnd/>
              <a:tailEnd/>
            </a:ln>
          </p:spPr>
          <p:txBody>
            <a:bodyPr/>
            <a:lstStyle/>
            <a:p>
              <a:endParaRPr lang="en-US"/>
            </a:p>
          </p:txBody>
        </p:sp>
        <p:sp>
          <p:nvSpPr>
            <p:cNvPr id="101384" name="Freeform 7"/>
            <p:cNvSpPr>
              <a:spLocks noChangeAspect="1"/>
            </p:cNvSpPr>
            <p:nvPr/>
          </p:nvSpPr>
          <p:spPr bwMode="auto">
            <a:xfrm>
              <a:off x="13" y="1599"/>
              <a:ext cx="1009" cy="98"/>
            </a:xfrm>
            <a:custGeom>
              <a:avLst/>
              <a:gdLst>
                <a:gd name="T0" fmla="*/ 1373 w 1004"/>
                <a:gd name="T1" fmla="*/ 0 h 98"/>
                <a:gd name="T2" fmla="*/ 0 w 1004"/>
                <a:gd name="T3" fmla="*/ 0 h 98"/>
                <a:gd name="T4" fmla="*/ 0 w 1004"/>
                <a:gd name="T5" fmla="*/ 98 h 98"/>
                <a:gd name="T6" fmla="*/ 1510 w 1004"/>
                <a:gd name="T7" fmla="*/ 98 h 98"/>
                <a:gd name="T8" fmla="*/ 1373 w 1004"/>
                <a:gd name="T9" fmla="*/ 0 h 98"/>
                <a:gd name="T10" fmla="*/ 0 60000 65536"/>
                <a:gd name="T11" fmla="*/ 0 60000 65536"/>
                <a:gd name="T12" fmla="*/ 0 60000 65536"/>
                <a:gd name="T13" fmla="*/ 0 60000 65536"/>
                <a:gd name="T14" fmla="*/ 0 60000 65536"/>
                <a:gd name="T15" fmla="*/ 0 w 1004"/>
                <a:gd name="T16" fmla="*/ 0 h 98"/>
                <a:gd name="T17" fmla="*/ 1004 w 1004"/>
                <a:gd name="T18" fmla="*/ 98 h 98"/>
              </a:gdLst>
              <a:ahLst/>
              <a:cxnLst>
                <a:cxn ang="T10">
                  <a:pos x="T0" y="T1"/>
                </a:cxn>
                <a:cxn ang="T11">
                  <a:pos x="T2" y="T3"/>
                </a:cxn>
                <a:cxn ang="T12">
                  <a:pos x="T4" y="T5"/>
                </a:cxn>
                <a:cxn ang="T13">
                  <a:pos x="T6" y="T7"/>
                </a:cxn>
                <a:cxn ang="T14">
                  <a:pos x="T8" y="T9"/>
                </a:cxn>
              </a:cxnLst>
              <a:rect l="T15" t="T16" r="T17" b="T18"/>
              <a:pathLst>
                <a:path w="1004" h="98">
                  <a:moveTo>
                    <a:pt x="906" y="0"/>
                  </a:moveTo>
                  <a:lnTo>
                    <a:pt x="0" y="0"/>
                  </a:lnTo>
                  <a:lnTo>
                    <a:pt x="0" y="98"/>
                  </a:lnTo>
                  <a:lnTo>
                    <a:pt x="1004" y="98"/>
                  </a:lnTo>
                  <a:lnTo>
                    <a:pt x="906" y="0"/>
                  </a:lnTo>
                  <a:close/>
                </a:path>
              </a:pathLst>
            </a:custGeom>
            <a:solidFill>
              <a:srgbClr val="506697"/>
            </a:solidFill>
            <a:ln w="14351">
              <a:noFill/>
              <a:round/>
              <a:headEnd/>
              <a:tailEnd/>
            </a:ln>
          </p:spPr>
          <p:txBody>
            <a:bodyPr/>
            <a:lstStyle/>
            <a:p>
              <a:endParaRPr lang="en-US"/>
            </a:p>
          </p:txBody>
        </p:sp>
        <p:sp>
          <p:nvSpPr>
            <p:cNvPr id="101385" name="Freeform 8"/>
            <p:cNvSpPr>
              <a:spLocks noChangeAspect="1"/>
            </p:cNvSpPr>
            <p:nvPr/>
          </p:nvSpPr>
          <p:spPr bwMode="auto">
            <a:xfrm>
              <a:off x="13" y="1222"/>
              <a:ext cx="2277" cy="286"/>
            </a:xfrm>
            <a:custGeom>
              <a:avLst/>
              <a:gdLst>
                <a:gd name="T0" fmla="*/ 0 w 2266"/>
                <a:gd name="T1" fmla="*/ 368 h 285"/>
                <a:gd name="T2" fmla="*/ 3384 w 2266"/>
                <a:gd name="T3" fmla="*/ 368 h 285"/>
                <a:gd name="T4" fmla="*/ 2962 w 2266"/>
                <a:gd name="T5" fmla="*/ 0 h 285"/>
                <a:gd name="T6" fmla="*/ 0 w 2266"/>
                <a:gd name="T7" fmla="*/ 0 h 285"/>
                <a:gd name="T8" fmla="*/ 0 w 2266"/>
                <a:gd name="T9" fmla="*/ 368 h 285"/>
                <a:gd name="T10" fmla="*/ 0 60000 65536"/>
                <a:gd name="T11" fmla="*/ 0 60000 65536"/>
                <a:gd name="T12" fmla="*/ 0 60000 65536"/>
                <a:gd name="T13" fmla="*/ 0 60000 65536"/>
                <a:gd name="T14" fmla="*/ 0 60000 65536"/>
                <a:gd name="T15" fmla="*/ 0 w 2266"/>
                <a:gd name="T16" fmla="*/ 0 h 285"/>
                <a:gd name="T17" fmla="*/ 2266 w 2266"/>
                <a:gd name="T18" fmla="*/ 285 h 285"/>
              </a:gdLst>
              <a:ahLst/>
              <a:cxnLst>
                <a:cxn ang="T10">
                  <a:pos x="T0" y="T1"/>
                </a:cxn>
                <a:cxn ang="T11">
                  <a:pos x="T2" y="T3"/>
                </a:cxn>
                <a:cxn ang="T12">
                  <a:pos x="T4" y="T5"/>
                </a:cxn>
                <a:cxn ang="T13">
                  <a:pos x="T6" y="T7"/>
                </a:cxn>
                <a:cxn ang="T14">
                  <a:pos x="T8" y="T9"/>
                </a:cxn>
              </a:cxnLst>
              <a:rect l="T15" t="T16" r="T17" b="T18"/>
              <a:pathLst>
                <a:path w="2266" h="285">
                  <a:moveTo>
                    <a:pt x="0" y="285"/>
                  </a:moveTo>
                  <a:lnTo>
                    <a:pt x="2266" y="285"/>
                  </a:lnTo>
                  <a:lnTo>
                    <a:pt x="1982" y="0"/>
                  </a:lnTo>
                  <a:lnTo>
                    <a:pt x="0" y="0"/>
                  </a:lnTo>
                  <a:lnTo>
                    <a:pt x="0" y="285"/>
                  </a:lnTo>
                  <a:close/>
                </a:path>
              </a:pathLst>
            </a:custGeom>
            <a:solidFill>
              <a:srgbClr val="506697"/>
            </a:solidFill>
            <a:ln w="14351">
              <a:noFill/>
              <a:round/>
              <a:headEnd/>
              <a:tailEnd/>
            </a:ln>
          </p:spPr>
          <p:txBody>
            <a:bodyPr/>
            <a:lstStyle/>
            <a:p>
              <a:endParaRPr lang="en-US"/>
            </a:p>
          </p:txBody>
        </p:sp>
        <p:sp>
          <p:nvSpPr>
            <p:cNvPr id="101386" name="Freeform 9"/>
            <p:cNvSpPr>
              <a:spLocks noChangeAspect="1"/>
            </p:cNvSpPr>
            <p:nvPr/>
          </p:nvSpPr>
          <p:spPr bwMode="auto">
            <a:xfrm>
              <a:off x="13" y="2395"/>
              <a:ext cx="2286" cy="286"/>
            </a:xfrm>
            <a:custGeom>
              <a:avLst/>
              <a:gdLst>
                <a:gd name="T0" fmla="*/ 0 w 2275"/>
                <a:gd name="T1" fmla="*/ 368 h 285"/>
                <a:gd name="T2" fmla="*/ 2971 w 2275"/>
                <a:gd name="T3" fmla="*/ 368 h 285"/>
                <a:gd name="T4" fmla="*/ 3393 w 2275"/>
                <a:gd name="T5" fmla="*/ 0 h 285"/>
                <a:gd name="T6" fmla="*/ 0 w 2275"/>
                <a:gd name="T7" fmla="*/ 0 h 285"/>
                <a:gd name="T8" fmla="*/ 0 w 2275"/>
                <a:gd name="T9" fmla="*/ 368 h 285"/>
                <a:gd name="T10" fmla="*/ 0 60000 65536"/>
                <a:gd name="T11" fmla="*/ 0 60000 65536"/>
                <a:gd name="T12" fmla="*/ 0 60000 65536"/>
                <a:gd name="T13" fmla="*/ 0 60000 65536"/>
                <a:gd name="T14" fmla="*/ 0 60000 65536"/>
                <a:gd name="T15" fmla="*/ 0 w 2275"/>
                <a:gd name="T16" fmla="*/ 0 h 285"/>
                <a:gd name="T17" fmla="*/ 2275 w 2275"/>
                <a:gd name="T18" fmla="*/ 285 h 285"/>
              </a:gdLst>
              <a:ahLst/>
              <a:cxnLst>
                <a:cxn ang="T10">
                  <a:pos x="T0" y="T1"/>
                </a:cxn>
                <a:cxn ang="T11">
                  <a:pos x="T2" y="T3"/>
                </a:cxn>
                <a:cxn ang="T12">
                  <a:pos x="T4" y="T5"/>
                </a:cxn>
                <a:cxn ang="T13">
                  <a:pos x="T6" y="T7"/>
                </a:cxn>
                <a:cxn ang="T14">
                  <a:pos x="T8" y="T9"/>
                </a:cxn>
              </a:cxnLst>
              <a:rect l="T15" t="T16" r="T17" b="T18"/>
              <a:pathLst>
                <a:path w="2275" h="285">
                  <a:moveTo>
                    <a:pt x="0" y="285"/>
                  </a:moveTo>
                  <a:lnTo>
                    <a:pt x="1991" y="285"/>
                  </a:lnTo>
                  <a:lnTo>
                    <a:pt x="2275" y="0"/>
                  </a:lnTo>
                  <a:lnTo>
                    <a:pt x="0" y="0"/>
                  </a:lnTo>
                  <a:lnTo>
                    <a:pt x="0" y="285"/>
                  </a:lnTo>
                  <a:close/>
                </a:path>
              </a:pathLst>
            </a:custGeom>
            <a:solidFill>
              <a:srgbClr val="506697"/>
            </a:solidFill>
            <a:ln w="14351">
              <a:noFill/>
              <a:round/>
              <a:headEnd/>
              <a:tailEnd/>
            </a:ln>
          </p:spPr>
          <p:txBody>
            <a:bodyPr/>
            <a:lstStyle/>
            <a:p>
              <a:endParaRPr lang="en-US"/>
            </a:p>
          </p:txBody>
        </p:sp>
        <p:sp>
          <p:nvSpPr>
            <p:cNvPr id="101387" name="Freeform 10"/>
            <p:cNvSpPr>
              <a:spLocks noChangeAspect="1"/>
            </p:cNvSpPr>
            <p:nvPr/>
          </p:nvSpPr>
          <p:spPr bwMode="auto">
            <a:xfrm>
              <a:off x="13" y="1805"/>
              <a:ext cx="2741" cy="286"/>
            </a:xfrm>
            <a:custGeom>
              <a:avLst/>
              <a:gdLst>
                <a:gd name="T0" fmla="*/ 3836 w 2728"/>
                <a:gd name="T1" fmla="*/ 0 h 285"/>
                <a:gd name="T2" fmla="*/ 0 w 2728"/>
                <a:gd name="T3" fmla="*/ 0 h 285"/>
                <a:gd name="T4" fmla="*/ 0 w 2728"/>
                <a:gd name="T5" fmla="*/ 368 h 285"/>
                <a:gd name="T6" fmla="*/ 3836 w 2728"/>
                <a:gd name="T7" fmla="*/ 368 h 285"/>
                <a:gd name="T8" fmla="*/ 4045 w 2728"/>
                <a:gd name="T9" fmla="*/ 142 h 285"/>
                <a:gd name="T10" fmla="*/ 3836 w 2728"/>
                <a:gd name="T11" fmla="*/ 0 h 285"/>
                <a:gd name="T12" fmla="*/ 0 60000 65536"/>
                <a:gd name="T13" fmla="*/ 0 60000 65536"/>
                <a:gd name="T14" fmla="*/ 0 60000 65536"/>
                <a:gd name="T15" fmla="*/ 0 60000 65536"/>
                <a:gd name="T16" fmla="*/ 0 60000 65536"/>
                <a:gd name="T17" fmla="*/ 0 60000 65536"/>
                <a:gd name="T18" fmla="*/ 0 w 2728"/>
                <a:gd name="T19" fmla="*/ 0 h 285"/>
                <a:gd name="T20" fmla="*/ 2728 w 2728"/>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728" h="285">
                  <a:moveTo>
                    <a:pt x="2586" y="0"/>
                  </a:moveTo>
                  <a:lnTo>
                    <a:pt x="0" y="0"/>
                  </a:lnTo>
                  <a:lnTo>
                    <a:pt x="0" y="285"/>
                  </a:lnTo>
                  <a:lnTo>
                    <a:pt x="2586" y="285"/>
                  </a:lnTo>
                  <a:lnTo>
                    <a:pt x="2728" y="142"/>
                  </a:lnTo>
                  <a:lnTo>
                    <a:pt x="2586" y="0"/>
                  </a:lnTo>
                  <a:close/>
                </a:path>
              </a:pathLst>
            </a:custGeom>
            <a:solidFill>
              <a:srgbClr val="506697"/>
            </a:solidFill>
            <a:ln w="14351">
              <a:noFill/>
              <a:round/>
              <a:headEnd/>
              <a:tailEnd/>
            </a:ln>
          </p:spPr>
          <p:txBody>
            <a:bodyPr/>
            <a:lstStyle/>
            <a:p>
              <a:endParaRPr lang="en-US"/>
            </a:p>
          </p:txBody>
        </p:sp>
        <p:sp>
          <p:nvSpPr>
            <p:cNvPr id="101388" name="Freeform 11"/>
            <p:cNvSpPr>
              <a:spLocks noChangeAspect="1"/>
            </p:cNvSpPr>
            <p:nvPr/>
          </p:nvSpPr>
          <p:spPr bwMode="auto">
            <a:xfrm>
              <a:off x="13" y="2994"/>
              <a:ext cx="1679" cy="286"/>
            </a:xfrm>
            <a:custGeom>
              <a:avLst/>
              <a:gdLst>
                <a:gd name="T0" fmla="*/ 0 w 1671"/>
                <a:gd name="T1" fmla="*/ 368 h 285"/>
                <a:gd name="T2" fmla="*/ 2062 w 1671"/>
                <a:gd name="T3" fmla="*/ 368 h 285"/>
                <a:gd name="T4" fmla="*/ 2481 w 1671"/>
                <a:gd name="T5" fmla="*/ 0 h 285"/>
                <a:gd name="T6" fmla="*/ 0 w 1671"/>
                <a:gd name="T7" fmla="*/ 0 h 285"/>
                <a:gd name="T8" fmla="*/ 0 w 1671"/>
                <a:gd name="T9" fmla="*/ 368 h 285"/>
                <a:gd name="T10" fmla="*/ 0 60000 65536"/>
                <a:gd name="T11" fmla="*/ 0 60000 65536"/>
                <a:gd name="T12" fmla="*/ 0 60000 65536"/>
                <a:gd name="T13" fmla="*/ 0 60000 65536"/>
                <a:gd name="T14" fmla="*/ 0 60000 65536"/>
                <a:gd name="T15" fmla="*/ 0 w 1671"/>
                <a:gd name="T16" fmla="*/ 0 h 285"/>
                <a:gd name="T17" fmla="*/ 1671 w 1671"/>
                <a:gd name="T18" fmla="*/ 285 h 285"/>
              </a:gdLst>
              <a:ahLst/>
              <a:cxnLst>
                <a:cxn ang="T10">
                  <a:pos x="T0" y="T1"/>
                </a:cxn>
                <a:cxn ang="T11">
                  <a:pos x="T2" y="T3"/>
                </a:cxn>
                <a:cxn ang="T12">
                  <a:pos x="T4" y="T5"/>
                </a:cxn>
                <a:cxn ang="T13">
                  <a:pos x="T6" y="T7"/>
                </a:cxn>
                <a:cxn ang="T14">
                  <a:pos x="T8" y="T9"/>
                </a:cxn>
              </a:cxnLst>
              <a:rect l="T15" t="T16" r="T17" b="T18"/>
              <a:pathLst>
                <a:path w="1671" h="285">
                  <a:moveTo>
                    <a:pt x="0" y="285"/>
                  </a:moveTo>
                  <a:lnTo>
                    <a:pt x="1386" y="285"/>
                  </a:lnTo>
                  <a:lnTo>
                    <a:pt x="1671" y="0"/>
                  </a:lnTo>
                  <a:lnTo>
                    <a:pt x="0" y="0"/>
                  </a:lnTo>
                  <a:lnTo>
                    <a:pt x="0" y="285"/>
                  </a:lnTo>
                  <a:close/>
                </a:path>
              </a:pathLst>
            </a:custGeom>
            <a:solidFill>
              <a:srgbClr val="506697"/>
            </a:solidFill>
            <a:ln w="14351">
              <a:noFill/>
              <a:round/>
              <a:headEnd/>
              <a:tailEnd/>
            </a:ln>
          </p:spPr>
          <p:txBody>
            <a:bodyPr/>
            <a:lstStyle/>
            <a:p>
              <a:endParaRPr lang="en-US"/>
            </a:p>
          </p:txBody>
        </p:sp>
        <p:sp>
          <p:nvSpPr>
            <p:cNvPr id="101389" name="Freeform 12"/>
            <p:cNvSpPr>
              <a:spLocks noChangeAspect="1"/>
            </p:cNvSpPr>
            <p:nvPr/>
          </p:nvSpPr>
          <p:spPr bwMode="auto">
            <a:xfrm>
              <a:off x="13" y="3588"/>
              <a:ext cx="1071" cy="285"/>
            </a:xfrm>
            <a:custGeom>
              <a:avLst/>
              <a:gdLst>
                <a:gd name="T0" fmla="*/ 0 w 1066"/>
                <a:gd name="T1" fmla="*/ 367 h 284"/>
                <a:gd name="T2" fmla="*/ 1152 w 1066"/>
                <a:gd name="T3" fmla="*/ 367 h 284"/>
                <a:gd name="T4" fmla="*/ 1568 w 1066"/>
                <a:gd name="T5" fmla="*/ 0 h 284"/>
                <a:gd name="T6" fmla="*/ 0 w 1066"/>
                <a:gd name="T7" fmla="*/ 0 h 284"/>
                <a:gd name="T8" fmla="*/ 0 w 1066"/>
                <a:gd name="T9" fmla="*/ 367 h 284"/>
                <a:gd name="T10" fmla="*/ 0 60000 65536"/>
                <a:gd name="T11" fmla="*/ 0 60000 65536"/>
                <a:gd name="T12" fmla="*/ 0 60000 65536"/>
                <a:gd name="T13" fmla="*/ 0 60000 65536"/>
                <a:gd name="T14" fmla="*/ 0 60000 65536"/>
                <a:gd name="T15" fmla="*/ 0 w 1066"/>
                <a:gd name="T16" fmla="*/ 0 h 284"/>
                <a:gd name="T17" fmla="*/ 1066 w 1066"/>
                <a:gd name="T18" fmla="*/ 284 h 284"/>
              </a:gdLst>
              <a:ahLst/>
              <a:cxnLst>
                <a:cxn ang="T10">
                  <a:pos x="T0" y="T1"/>
                </a:cxn>
                <a:cxn ang="T11">
                  <a:pos x="T2" y="T3"/>
                </a:cxn>
                <a:cxn ang="T12">
                  <a:pos x="T4" y="T5"/>
                </a:cxn>
                <a:cxn ang="T13">
                  <a:pos x="T6" y="T7"/>
                </a:cxn>
                <a:cxn ang="T14">
                  <a:pos x="T8" y="T9"/>
                </a:cxn>
              </a:cxnLst>
              <a:rect l="T15" t="T16" r="T17" b="T18"/>
              <a:pathLst>
                <a:path w="1066" h="284">
                  <a:moveTo>
                    <a:pt x="0" y="284"/>
                  </a:moveTo>
                  <a:lnTo>
                    <a:pt x="782" y="284"/>
                  </a:lnTo>
                  <a:lnTo>
                    <a:pt x="1066" y="0"/>
                  </a:lnTo>
                  <a:lnTo>
                    <a:pt x="0" y="0"/>
                  </a:lnTo>
                  <a:lnTo>
                    <a:pt x="0" y="284"/>
                  </a:lnTo>
                  <a:close/>
                </a:path>
              </a:pathLst>
            </a:custGeom>
            <a:solidFill>
              <a:srgbClr val="506697"/>
            </a:solidFill>
            <a:ln w="14351">
              <a:noFill/>
              <a:round/>
              <a:headEnd/>
              <a:tailEnd/>
            </a:ln>
          </p:spPr>
          <p:txBody>
            <a:bodyPr/>
            <a:lstStyle/>
            <a:p>
              <a:endParaRPr lang="en-US"/>
            </a:p>
          </p:txBody>
        </p:sp>
        <p:sp>
          <p:nvSpPr>
            <p:cNvPr id="101390" name="Freeform 13"/>
            <p:cNvSpPr>
              <a:spLocks noChangeAspect="1"/>
            </p:cNvSpPr>
            <p:nvPr/>
          </p:nvSpPr>
          <p:spPr bwMode="auto">
            <a:xfrm>
              <a:off x="13" y="15"/>
              <a:ext cx="1089" cy="286"/>
            </a:xfrm>
            <a:custGeom>
              <a:avLst/>
              <a:gdLst>
                <a:gd name="T0" fmla="*/ 0 w 1084"/>
                <a:gd name="T1" fmla="*/ 368 h 285"/>
                <a:gd name="T2" fmla="*/ 1585 w 1084"/>
                <a:gd name="T3" fmla="*/ 368 h 285"/>
                <a:gd name="T4" fmla="*/ 1171 w 1084"/>
                <a:gd name="T5" fmla="*/ 0 h 285"/>
                <a:gd name="T6" fmla="*/ 0 w 1084"/>
                <a:gd name="T7" fmla="*/ 0 h 285"/>
                <a:gd name="T8" fmla="*/ 0 w 1084"/>
                <a:gd name="T9" fmla="*/ 368 h 285"/>
                <a:gd name="T10" fmla="*/ 0 60000 65536"/>
                <a:gd name="T11" fmla="*/ 0 60000 65536"/>
                <a:gd name="T12" fmla="*/ 0 60000 65536"/>
                <a:gd name="T13" fmla="*/ 0 60000 65536"/>
                <a:gd name="T14" fmla="*/ 0 60000 65536"/>
                <a:gd name="T15" fmla="*/ 0 w 1084"/>
                <a:gd name="T16" fmla="*/ 0 h 285"/>
                <a:gd name="T17" fmla="*/ 1084 w 1084"/>
                <a:gd name="T18" fmla="*/ 285 h 285"/>
              </a:gdLst>
              <a:ahLst/>
              <a:cxnLst>
                <a:cxn ang="T10">
                  <a:pos x="T0" y="T1"/>
                </a:cxn>
                <a:cxn ang="T11">
                  <a:pos x="T2" y="T3"/>
                </a:cxn>
                <a:cxn ang="T12">
                  <a:pos x="T4" y="T5"/>
                </a:cxn>
                <a:cxn ang="T13">
                  <a:pos x="T6" y="T7"/>
                </a:cxn>
                <a:cxn ang="T14">
                  <a:pos x="T8" y="T9"/>
                </a:cxn>
              </a:cxnLst>
              <a:rect l="T15" t="T16" r="T17" b="T18"/>
              <a:pathLst>
                <a:path w="1084" h="285">
                  <a:moveTo>
                    <a:pt x="0" y="285"/>
                  </a:moveTo>
                  <a:lnTo>
                    <a:pt x="1084" y="285"/>
                  </a:lnTo>
                  <a:lnTo>
                    <a:pt x="800" y="0"/>
                  </a:lnTo>
                  <a:lnTo>
                    <a:pt x="0" y="0"/>
                  </a:lnTo>
                  <a:lnTo>
                    <a:pt x="0" y="285"/>
                  </a:lnTo>
                  <a:close/>
                </a:path>
              </a:pathLst>
            </a:custGeom>
            <a:solidFill>
              <a:srgbClr val="506697"/>
            </a:solidFill>
            <a:ln w="14351">
              <a:noFill/>
              <a:round/>
              <a:headEnd/>
              <a:tailEnd/>
            </a:ln>
          </p:spPr>
          <p:txBody>
            <a:bodyPr/>
            <a:lstStyle/>
            <a:p>
              <a:endParaRPr lang="en-US"/>
            </a:p>
          </p:txBody>
        </p:sp>
        <p:sp>
          <p:nvSpPr>
            <p:cNvPr id="101391" name="Freeform 14"/>
            <p:cNvSpPr>
              <a:spLocks noChangeAspect="1"/>
            </p:cNvSpPr>
            <p:nvPr/>
          </p:nvSpPr>
          <p:spPr bwMode="auto">
            <a:xfrm>
              <a:off x="13" y="614"/>
              <a:ext cx="1688" cy="286"/>
            </a:xfrm>
            <a:custGeom>
              <a:avLst/>
              <a:gdLst>
                <a:gd name="T0" fmla="*/ 0 w 1680"/>
                <a:gd name="T1" fmla="*/ 368 h 285"/>
                <a:gd name="T2" fmla="*/ 2490 w 1680"/>
                <a:gd name="T3" fmla="*/ 368 h 285"/>
                <a:gd name="T4" fmla="*/ 2070 w 1680"/>
                <a:gd name="T5" fmla="*/ 0 h 285"/>
                <a:gd name="T6" fmla="*/ 0 w 1680"/>
                <a:gd name="T7" fmla="*/ 0 h 285"/>
                <a:gd name="T8" fmla="*/ 0 w 1680"/>
                <a:gd name="T9" fmla="*/ 368 h 285"/>
                <a:gd name="T10" fmla="*/ 0 60000 65536"/>
                <a:gd name="T11" fmla="*/ 0 60000 65536"/>
                <a:gd name="T12" fmla="*/ 0 60000 65536"/>
                <a:gd name="T13" fmla="*/ 0 60000 65536"/>
                <a:gd name="T14" fmla="*/ 0 60000 65536"/>
                <a:gd name="T15" fmla="*/ 0 w 1680"/>
                <a:gd name="T16" fmla="*/ 0 h 285"/>
                <a:gd name="T17" fmla="*/ 1680 w 1680"/>
                <a:gd name="T18" fmla="*/ 285 h 285"/>
              </a:gdLst>
              <a:ahLst/>
              <a:cxnLst>
                <a:cxn ang="T10">
                  <a:pos x="T0" y="T1"/>
                </a:cxn>
                <a:cxn ang="T11">
                  <a:pos x="T2" y="T3"/>
                </a:cxn>
                <a:cxn ang="T12">
                  <a:pos x="T4" y="T5"/>
                </a:cxn>
                <a:cxn ang="T13">
                  <a:pos x="T6" y="T7"/>
                </a:cxn>
                <a:cxn ang="T14">
                  <a:pos x="T8" y="T9"/>
                </a:cxn>
              </a:cxnLst>
              <a:rect l="T15" t="T16" r="T17" b="T18"/>
              <a:pathLst>
                <a:path w="1680" h="285">
                  <a:moveTo>
                    <a:pt x="0" y="285"/>
                  </a:moveTo>
                  <a:lnTo>
                    <a:pt x="1680" y="285"/>
                  </a:lnTo>
                  <a:lnTo>
                    <a:pt x="1395" y="0"/>
                  </a:lnTo>
                  <a:lnTo>
                    <a:pt x="0" y="0"/>
                  </a:lnTo>
                  <a:lnTo>
                    <a:pt x="0" y="285"/>
                  </a:lnTo>
                  <a:close/>
                </a:path>
              </a:pathLst>
            </a:custGeom>
            <a:solidFill>
              <a:srgbClr val="506697"/>
            </a:solidFill>
            <a:ln w="14351">
              <a:noFill/>
              <a:round/>
              <a:headEnd/>
              <a:tailEnd/>
            </a:ln>
          </p:spPr>
          <p:txBody>
            <a:bodyPr/>
            <a:lstStyle/>
            <a:p>
              <a:endParaRPr lang="en-US"/>
            </a:p>
          </p:txBody>
        </p:sp>
      </p:grpSp>
      <p:sp>
        <p:nvSpPr>
          <p:cNvPr id="101380" name="Text Box 15"/>
          <p:cNvSpPr txBox="1">
            <a:spLocks noChangeArrowheads="1"/>
          </p:cNvSpPr>
          <p:nvPr/>
        </p:nvSpPr>
        <p:spPr bwMode="white">
          <a:xfrm>
            <a:off x="2971800" y="2679700"/>
            <a:ext cx="5791200" cy="1930400"/>
          </a:xfrm>
          <a:prstGeom prst="rect">
            <a:avLst/>
          </a:prstGeom>
          <a:noFill/>
          <a:ln w="9525">
            <a:noFill/>
            <a:miter lim="800000"/>
            <a:headEnd/>
            <a:tailEnd/>
          </a:ln>
        </p:spPr>
        <p:txBody>
          <a:bodyPr tIns="46154" rIns="92309" bIns="46154" anchor="ctr"/>
          <a:lstStyle/>
          <a:p>
            <a:pPr>
              <a:spcBef>
                <a:spcPct val="30000"/>
              </a:spcBef>
            </a:pPr>
            <a:r>
              <a:rPr lang="en-US" sz="3200" i="1" dirty="0" smtClean="0">
                <a:solidFill>
                  <a:schemeClr val="bg1"/>
                </a:solidFill>
              </a:rPr>
              <a:t>Use Cases</a:t>
            </a:r>
          </a:p>
          <a:p>
            <a:pPr>
              <a:spcBef>
                <a:spcPct val="30000"/>
              </a:spcBef>
            </a:pPr>
            <a:r>
              <a:rPr lang="en-US" sz="3200" i="1" dirty="0" smtClean="0">
                <a:solidFill>
                  <a:schemeClr val="bg1"/>
                </a:solidFill>
              </a:rPr>
              <a:t>Quality Attribute Scenarios</a:t>
            </a:r>
            <a:endParaRPr lang="en-US" sz="3200" i="1" dirty="0">
              <a:solidFill>
                <a:schemeClr val="bg1"/>
              </a:solidFill>
            </a:endParaRPr>
          </a:p>
          <a:p>
            <a:pPr>
              <a:spcBef>
                <a:spcPct val="30000"/>
              </a:spcBef>
            </a:pPr>
            <a:r>
              <a:rPr lang="en-US" sz="3200" i="1" dirty="0" smtClean="0">
                <a:solidFill>
                  <a:schemeClr val="bg1"/>
                </a:solidFill>
              </a:rPr>
              <a:t>Felix Bachmann</a:t>
            </a:r>
            <a:endParaRPr lang="en-US" sz="3200" i="1" dirty="0">
              <a:solidFill>
                <a:schemeClr val="bg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84175"/>
          </a:xfrm>
        </p:spPr>
        <p:txBody>
          <a:bodyPr/>
          <a:lstStyle/>
          <a:p>
            <a:pPr eaLnBrk="1" hangingPunct="1"/>
            <a:r>
              <a:rPr lang="en-US" dirty="0" smtClean="0"/>
              <a:t>Use Cases – Level of Details? </a:t>
            </a:r>
          </a:p>
        </p:txBody>
      </p:sp>
      <p:sp>
        <p:nvSpPr>
          <p:cNvPr id="17" name="Rectangle 16"/>
          <p:cNvSpPr/>
          <p:nvPr/>
        </p:nvSpPr>
        <p:spPr>
          <a:xfrm>
            <a:off x="498869" y="1103970"/>
            <a:ext cx="8121024" cy="4985980"/>
          </a:xfrm>
          <a:prstGeom prst="rect">
            <a:avLst/>
          </a:prstGeom>
        </p:spPr>
        <p:txBody>
          <a:bodyPr wrap="square">
            <a:spAutoFit/>
          </a:bodyPr>
          <a:lstStyle/>
          <a:p>
            <a:pPr>
              <a:spcBef>
                <a:spcPts val="600"/>
              </a:spcBef>
              <a:spcAft>
                <a:spcPts val="600"/>
              </a:spcAft>
            </a:pPr>
            <a:r>
              <a:rPr lang="en-US" sz="2400" b="0" dirty="0" smtClean="0"/>
              <a:t>A use case treats the target system as a black box. Do not try to tell how the internals of that system are supposed to work</a:t>
            </a:r>
          </a:p>
          <a:p>
            <a:pPr>
              <a:spcBef>
                <a:spcPts val="600"/>
              </a:spcBef>
              <a:spcAft>
                <a:spcPts val="600"/>
              </a:spcAft>
            </a:pPr>
            <a:r>
              <a:rPr lang="en-US" sz="2400" b="0" dirty="0" smtClean="0"/>
              <a:t>A use case only describes what is observable by an actor.</a:t>
            </a:r>
          </a:p>
          <a:p>
            <a:pPr>
              <a:spcBef>
                <a:spcPts val="600"/>
              </a:spcBef>
              <a:spcAft>
                <a:spcPts val="600"/>
              </a:spcAft>
            </a:pPr>
            <a:r>
              <a:rPr lang="en-US" sz="2400" b="0" dirty="0" smtClean="0"/>
              <a:t>A use case also describes a future system (or a future feature of an existing system). </a:t>
            </a:r>
            <a:r>
              <a:rPr lang="en-US" sz="2400" b="0" smtClean="0"/>
              <a:t>Therefore, </a:t>
            </a:r>
            <a:r>
              <a:rPr lang="en-US" sz="2400" b="0" dirty="0" smtClean="0"/>
              <a:t>do not describe how the target system works today. Leave it open to the system development to come up with new ideas.</a:t>
            </a:r>
          </a:p>
          <a:p>
            <a:pPr>
              <a:spcBef>
                <a:spcPts val="600"/>
              </a:spcBef>
              <a:spcAft>
                <a:spcPts val="600"/>
              </a:spcAft>
            </a:pPr>
            <a:r>
              <a:rPr lang="en-US" sz="2400" b="0" dirty="0" smtClean="0"/>
              <a:t>Some use cases have many exceptions from the normal flow. Do not try to describe all of them, describe some of the important exceptions to give an idea about the problems.</a:t>
            </a:r>
          </a:p>
        </p:txBody>
      </p:sp>
    </p:spTree>
    <p:extLst>
      <p:ext uri="{BB962C8B-B14F-4D97-AF65-F5344CB8AC3E}">
        <p14:creationId xmlns:p14="http://schemas.microsoft.com/office/powerpoint/2010/main" val="30147581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 – Information Pieces – 1 </a:t>
            </a:r>
          </a:p>
        </p:txBody>
      </p:sp>
      <p:sp>
        <p:nvSpPr>
          <p:cNvPr id="15" name="Rectangle 14"/>
          <p:cNvSpPr/>
          <p:nvPr/>
        </p:nvSpPr>
        <p:spPr>
          <a:xfrm>
            <a:off x="498869" y="1103970"/>
            <a:ext cx="8121024" cy="4093428"/>
          </a:xfrm>
          <a:prstGeom prst="rect">
            <a:avLst/>
          </a:prstGeom>
        </p:spPr>
        <p:txBody>
          <a:bodyPr wrap="square">
            <a:spAutoFit/>
          </a:bodyPr>
          <a:lstStyle/>
          <a:p>
            <a:pPr>
              <a:spcBef>
                <a:spcPts val="600"/>
              </a:spcBef>
              <a:spcAft>
                <a:spcPts val="600"/>
              </a:spcAft>
            </a:pPr>
            <a:r>
              <a:rPr lang="en-US" sz="2400" b="0" dirty="0" smtClean="0"/>
              <a:t>A use case should be documented using the following structure:</a:t>
            </a:r>
          </a:p>
          <a:p>
            <a:pPr marL="457200" indent="-222250">
              <a:spcBef>
                <a:spcPts val="600"/>
              </a:spcBef>
              <a:spcAft>
                <a:spcPts val="600"/>
              </a:spcAft>
              <a:buFont typeface="Arial" pitchFamily="34" charset="0"/>
              <a:buChar char="•"/>
            </a:pPr>
            <a:r>
              <a:rPr lang="en-US" sz="2400" b="0" dirty="0" smtClean="0"/>
              <a:t>Identifier – A short identifier to be used in other documents to refer to this use case. The identifier should NOT contain any organizational information, such as 2.3.6.1 which might refer to the hierarchy of use cases in a document</a:t>
            </a:r>
          </a:p>
          <a:p>
            <a:pPr marL="457200" indent="-222250">
              <a:spcBef>
                <a:spcPts val="600"/>
              </a:spcBef>
              <a:spcAft>
                <a:spcPts val="600"/>
              </a:spcAft>
              <a:buFont typeface="Arial" pitchFamily="34" charset="0"/>
              <a:buChar char="•"/>
            </a:pPr>
            <a:r>
              <a:rPr lang="en-US" sz="2400" b="0" dirty="0" smtClean="0"/>
              <a:t>Short description – to be used in other documents (or conversations), to refer to a use case and quickly understand what use case was meant.</a:t>
            </a:r>
          </a:p>
        </p:txBody>
      </p:sp>
    </p:spTree>
    <p:extLst>
      <p:ext uri="{BB962C8B-B14F-4D97-AF65-F5344CB8AC3E}">
        <p14:creationId xmlns:p14="http://schemas.microsoft.com/office/powerpoint/2010/main" val="151982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 – Information Pieces – 2 </a:t>
            </a:r>
          </a:p>
        </p:txBody>
      </p:sp>
      <p:sp>
        <p:nvSpPr>
          <p:cNvPr id="15" name="Rectangle 14"/>
          <p:cNvSpPr/>
          <p:nvPr/>
        </p:nvSpPr>
        <p:spPr>
          <a:xfrm>
            <a:off x="498869" y="1103970"/>
            <a:ext cx="8121024" cy="4832092"/>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Description – A description of the goal of this use case. It is a summary of what the actor tries to achieve. This should be one or two paragraphs giving a more detailed description to the reader so that it becomes clear what this use case is about.</a:t>
            </a:r>
          </a:p>
          <a:p>
            <a:pPr marL="457200" indent="-222250">
              <a:spcBef>
                <a:spcPts val="600"/>
              </a:spcBef>
              <a:spcAft>
                <a:spcPts val="600"/>
              </a:spcAft>
              <a:buFont typeface="Arial" pitchFamily="34" charset="0"/>
              <a:buChar char="•"/>
            </a:pPr>
            <a:r>
              <a:rPr lang="en-US" sz="2400" b="0" dirty="0" smtClean="0"/>
              <a:t>References – Often there exists other documentation that is interesting or necessary background material for the reader of this use case. Don’t repeat what is already described somewhere else!</a:t>
            </a:r>
          </a:p>
          <a:p>
            <a:pPr marL="457200" indent="-222250">
              <a:spcBef>
                <a:spcPts val="600"/>
              </a:spcBef>
              <a:spcAft>
                <a:spcPts val="600"/>
              </a:spcAft>
              <a:buFont typeface="Arial" pitchFamily="34" charset="0"/>
              <a:buChar char="•"/>
            </a:pPr>
            <a:r>
              <a:rPr lang="en-US" sz="2400" b="0" dirty="0" smtClean="0"/>
              <a:t>Prerequisites – often a use case only makes sense if a specific condition is achieved prior to executing the use case, e.g. user must have been successfully logged in.</a:t>
            </a:r>
          </a:p>
        </p:txBody>
      </p:sp>
    </p:spTree>
    <p:extLst>
      <p:ext uri="{BB962C8B-B14F-4D97-AF65-F5344CB8AC3E}">
        <p14:creationId xmlns:p14="http://schemas.microsoft.com/office/powerpoint/2010/main" val="151982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 – Information Pieces – 3 </a:t>
            </a:r>
          </a:p>
        </p:txBody>
      </p:sp>
      <p:sp>
        <p:nvSpPr>
          <p:cNvPr id="15" name="Rectangle 14"/>
          <p:cNvSpPr/>
          <p:nvPr/>
        </p:nvSpPr>
        <p:spPr>
          <a:xfrm>
            <a:off x="498869" y="1103970"/>
            <a:ext cx="8121024" cy="4247317"/>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Steps – This is the most important piece of a use case description. It is a step-by-step description of the interactions of all involved actors with the target system. It might make sense to describe steps as Stimulus/Execution/Response, such as:</a:t>
            </a:r>
          </a:p>
          <a:p>
            <a:pPr marL="914400" lvl="1" indent="-222250">
              <a:spcBef>
                <a:spcPts val="600"/>
              </a:spcBef>
              <a:spcAft>
                <a:spcPts val="600"/>
              </a:spcAft>
              <a:buFont typeface="Arial" pitchFamily="34" charset="0"/>
              <a:buChar char="•"/>
            </a:pPr>
            <a:r>
              <a:rPr lang="en-US" sz="2400" b="0" dirty="0" smtClean="0"/>
              <a:t>&gt; User submits a form for executing a job to the system.</a:t>
            </a:r>
          </a:p>
          <a:p>
            <a:pPr marL="914400" lvl="1" indent="-222250">
              <a:spcBef>
                <a:spcPts val="600"/>
              </a:spcBef>
              <a:spcAft>
                <a:spcPts val="600"/>
              </a:spcAft>
              <a:buFont typeface="Arial" pitchFamily="34" charset="0"/>
              <a:buChar char="•"/>
            </a:pPr>
            <a:r>
              <a:rPr lang="en-US" sz="2400" b="0" dirty="0" smtClean="0"/>
              <a:t>= System evaluates the information.</a:t>
            </a:r>
          </a:p>
          <a:p>
            <a:pPr marL="914400" lvl="1" indent="-222250">
              <a:spcBef>
                <a:spcPts val="600"/>
              </a:spcBef>
              <a:spcAft>
                <a:spcPts val="600"/>
              </a:spcAft>
              <a:buFont typeface="Arial" pitchFamily="34" charset="0"/>
              <a:buChar char="•"/>
            </a:pPr>
            <a:r>
              <a:rPr lang="en-US" sz="2400" b="0" dirty="0" smtClean="0"/>
              <a:t>&lt; System informs the user about the evaluation result (error or OK).</a:t>
            </a:r>
          </a:p>
        </p:txBody>
      </p:sp>
    </p:spTree>
    <p:extLst>
      <p:ext uri="{BB962C8B-B14F-4D97-AF65-F5344CB8AC3E}">
        <p14:creationId xmlns:p14="http://schemas.microsoft.com/office/powerpoint/2010/main" val="151982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 – Information Pieces – 4 </a:t>
            </a:r>
          </a:p>
        </p:txBody>
      </p:sp>
      <p:sp>
        <p:nvSpPr>
          <p:cNvPr id="15" name="Rectangle 14"/>
          <p:cNvSpPr/>
          <p:nvPr/>
        </p:nvSpPr>
        <p:spPr>
          <a:xfrm>
            <a:off x="498869" y="1103970"/>
            <a:ext cx="8121024" cy="4678204"/>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Variations – This section describes alternative sequences of steps. It has the same content and purpose as the “steps” section about, but usually describes what happens if some exceptional conditions occur, e.g. network down.</a:t>
            </a:r>
          </a:p>
          <a:p>
            <a:pPr marL="457200" indent="-222250">
              <a:spcBef>
                <a:spcPts val="600"/>
              </a:spcBef>
              <a:spcAft>
                <a:spcPts val="600"/>
              </a:spcAft>
              <a:buFont typeface="Arial" pitchFamily="34" charset="0"/>
              <a:buChar char="•"/>
            </a:pPr>
            <a:r>
              <a:rPr lang="en-US" sz="2400" b="0" dirty="0" smtClean="0"/>
              <a:t>Quality Attributes – Describes the important quality attributes for this use case. This is a short description what the actor using the target system expects, e.g. only in one out of hundred cases the execution can fail (99%). As soon as quality attribute scenarios are defined a reference to those scenarios that apply is included here.</a:t>
            </a:r>
          </a:p>
        </p:txBody>
      </p:sp>
    </p:spTree>
    <p:extLst>
      <p:ext uri="{BB962C8B-B14F-4D97-AF65-F5344CB8AC3E}">
        <p14:creationId xmlns:p14="http://schemas.microsoft.com/office/powerpoint/2010/main" val="151982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 – Information Pieces – 5 </a:t>
            </a:r>
          </a:p>
        </p:txBody>
      </p:sp>
      <p:sp>
        <p:nvSpPr>
          <p:cNvPr id="15" name="Rectangle 14"/>
          <p:cNvSpPr/>
          <p:nvPr/>
        </p:nvSpPr>
        <p:spPr>
          <a:xfrm>
            <a:off x="498869" y="1103970"/>
            <a:ext cx="8121024" cy="1938992"/>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Issues – This section describes typical issues/problems that occur. Those could be issues today's systems have that should be avoided in the future or necessary information that was not available when the use case </a:t>
            </a:r>
            <a:r>
              <a:rPr lang="en-US" sz="2400" b="0" smtClean="0"/>
              <a:t>was written.</a:t>
            </a:r>
            <a:endParaRPr lang="en-US" sz="2400" b="0" dirty="0" smtClean="0"/>
          </a:p>
        </p:txBody>
      </p:sp>
    </p:spTree>
    <p:extLst>
      <p:ext uri="{BB962C8B-B14F-4D97-AF65-F5344CB8AC3E}">
        <p14:creationId xmlns:p14="http://schemas.microsoft.com/office/powerpoint/2010/main" val="151982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Use Case Template</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10" name="Table 9"/>
          <p:cNvGraphicFramePr>
            <a:graphicFrameLocks noGrp="1"/>
          </p:cNvGraphicFramePr>
          <p:nvPr/>
        </p:nvGraphicFramePr>
        <p:xfrm>
          <a:off x="734942" y="1158895"/>
          <a:ext cx="7840346" cy="4714425"/>
        </p:xfrm>
        <a:graphic>
          <a:graphicData uri="http://schemas.openxmlformats.org/drawingml/2006/table">
            <a:tbl>
              <a:tblPr/>
              <a:tblGrid>
                <a:gridCol w="2342795"/>
                <a:gridCol w="5497551"/>
              </a:tblGrid>
              <a:tr h="486341">
                <a:tc>
                  <a:txBody>
                    <a:bodyPr/>
                    <a:lstStyle/>
                    <a:p>
                      <a:pPr marL="0" marR="0">
                        <a:lnSpc>
                          <a:spcPct val="115000"/>
                        </a:lnSpc>
                        <a:spcBef>
                          <a:spcPts val="0"/>
                        </a:spcBef>
                        <a:spcAft>
                          <a:spcPts val="1000"/>
                        </a:spcAft>
                        <a:tabLst>
                          <a:tab pos="457200" algn="l"/>
                        </a:tabLst>
                      </a:pPr>
                      <a:r>
                        <a:rPr lang="en-US" sz="1800" b="1" kern="50" dirty="0">
                          <a:solidFill>
                            <a:srgbClr val="00000A"/>
                          </a:solidFill>
                          <a:latin typeface="Times New Roman"/>
                          <a:ea typeface="Droid Sans Fallback"/>
                          <a:cs typeface="Lohit Hindi"/>
                        </a:rPr>
                        <a:t>Use Case</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c>
                  <a:txBody>
                    <a:bodyPr/>
                    <a:lstStyle/>
                    <a:p>
                      <a:pPr marL="0" marR="0">
                        <a:lnSpc>
                          <a:spcPct val="115000"/>
                        </a:lnSpc>
                        <a:spcBef>
                          <a:spcPts val="0"/>
                        </a:spcBef>
                        <a:spcAft>
                          <a:spcPts val="1000"/>
                        </a:spcAft>
                        <a:tabLst>
                          <a:tab pos="457200" algn="l"/>
                        </a:tabLst>
                      </a:pPr>
                      <a:r>
                        <a:rPr lang="en-US" sz="1800" b="1" kern="50" dirty="0">
                          <a:solidFill>
                            <a:srgbClr val="00000A"/>
                          </a:solidFill>
                          <a:latin typeface="Times New Roman"/>
                          <a:ea typeface="Droid Sans Fallback"/>
                          <a:cs typeface="Lohit Hindi"/>
                        </a:rPr>
                        <a:t>Use case identifier and </a:t>
                      </a:r>
                      <a:r>
                        <a:rPr lang="en-US" sz="1800" b="1" kern="50" dirty="0" smtClean="0">
                          <a:solidFill>
                            <a:srgbClr val="00000A"/>
                          </a:solidFill>
                          <a:latin typeface="Times New Roman"/>
                          <a:ea typeface="Droid Sans Fallback"/>
                          <a:cs typeface="Lohit Hindi"/>
                        </a:rPr>
                        <a:t>short description</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r>
              <a:tr h="48634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Description</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Goal to be achieved by </a:t>
                      </a:r>
                      <a:r>
                        <a:rPr lang="en-US" sz="1800" kern="50" dirty="0" smtClean="0">
                          <a:solidFill>
                            <a:srgbClr val="00000A"/>
                          </a:solidFill>
                          <a:latin typeface="Times New Roman"/>
                          <a:ea typeface="Droid Sans Fallback"/>
                          <a:cs typeface="Lohit Hindi"/>
                        </a:rPr>
                        <a:t>this use case – from the</a:t>
                      </a:r>
                      <a:r>
                        <a:rPr lang="en-US" sz="1800" kern="50" baseline="0" dirty="0" smtClean="0">
                          <a:solidFill>
                            <a:srgbClr val="00000A"/>
                          </a:solidFill>
                          <a:latin typeface="Times New Roman"/>
                          <a:ea typeface="Droid Sans Fallback"/>
                          <a:cs typeface="Lohit Hindi"/>
                        </a:rPr>
                        <a:t> point of view of the actor that initiates this use case</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References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a:solidFill>
                            <a:srgbClr val="00000A"/>
                          </a:solidFill>
                          <a:latin typeface="Times New Roman"/>
                          <a:ea typeface="Droid Sans Fallback"/>
                          <a:cs typeface="Lohit Hindi"/>
                        </a:rPr>
                        <a:t>References and citations relevant to use case</a:t>
                      </a: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Actors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List of actors involved in use </a:t>
                      </a:r>
                      <a:r>
                        <a:rPr lang="en-US" sz="1800" kern="50" dirty="0" smtClean="0">
                          <a:solidFill>
                            <a:srgbClr val="00000A"/>
                          </a:solidFill>
                          <a:latin typeface="Times New Roman"/>
                          <a:ea typeface="Droid Sans Fallback"/>
                          <a:cs typeface="Lohit Hindi"/>
                        </a:rPr>
                        <a:t>case (see context diagram)</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876354">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Prerequisites </a:t>
                      </a:r>
                      <a:r>
                        <a:rPr lang="en-US" sz="1800" b="1" i="1" kern="50" dirty="0" smtClean="0">
                          <a:solidFill>
                            <a:srgbClr val="00000A"/>
                          </a:solidFill>
                          <a:latin typeface="Times New Roman"/>
                          <a:ea typeface="Droid Sans Fallback"/>
                          <a:cs typeface="Lohit Hindi"/>
                        </a:rPr>
                        <a:t>(Dependencies) </a:t>
                      </a:r>
                      <a:r>
                        <a:rPr lang="en-US" sz="1800" b="1" i="1" kern="50" dirty="0">
                          <a:solidFill>
                            <a:srgbClr val="00000A"/>
                          </a:solidFill>
                          <a:latin typeface="Times New Roman"/>
                          <a:ea typeface="Droid Sans Fallback"/>
                          <a:cs typeface="Lohit Hindi"/>
                        </a:rPr>
                        <a:t>&amp; Assumptions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Conditions that must be true for use case to be possible </a:t>
                      </a:r>
                    </a:p>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Conditions that must be true for use case to terminate successfully</a:t>
                      </a:r>
                    </a:p>
                  </a:txBody>
                  <a:tcPr marL="68580" marR="68580" marT="0" marB="0">
                    <a:lnL>
                      <a:noFill/>
                    </a:lnL>
                    <a:lnR>
                      <a:noFill/>
                    </a:lnR>
                    <a:lnT>
                      <a:noFill/>
                    </a:lnT>
                    <a:lnB>
                      <a:noFill/>
                    </a:lnB>
                    <a:solidFill>
                      <a:srgbClr val="FFFFFF"/>
                    </a:solidFill>
                  </a:tcPr>
                </a:tc>
              </a:tr>
              <a:tr h="48634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Steps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Interactions between actors and system that are necessary to achieve goal</a:t>
                      </a: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a:solidFill>
                            <a:srgbClr val="00000A"/>
                          </a:solidFill>
                          <a:latin typeface="Times New Roman"/>
                          <a:ea typeface="Droid Sans Fallback"/>
                          <a:cs typeface="Lohit Hindi"/>
                        </a:rPr>
                        <a:t>Variations (optional)</a:t>
                      </a:r>
                      <a:endParaRPr lang="en-US" sz="1800" kern="5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Any variations in the steps of a use case</a:t>
                      </a: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a:solidFill>
                            <a:srgbClr val="00000A"/>
                          </a:solidFill>
                          <a:latin typeface="Times New Roman"/>
                          <a:ea typeface="Droid Sans Fallback"/>
                          <a:cs typeface="Lohit Hindi"/>
                        </a:rPr>
                        <a:t>Quality Attributes</a:t>
                      </a:r>
                      <a:endParaRPr lang="en-US" sz="1800" kern="5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smtClean="0">
                          <a:solidFill>
                            <a:srgbClr val="00000A"/>
                          </a:solidFill>
                          <a:latin typeface="Times New Roman"/>
                          <a:ea typeface="Droid Sans Fallback"/>
                          <a:cs typeface="Lohit Hindi"/>
                        </a:rPr>
                        <a:t>Quality attributes that apply  to  this use case (references to quality attribute scenarios)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Issues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a:solidFill>
                            <a:srgbClr val="00000A"/>
                          </a:solidFill>
                          <a:latin typeface="Times New Roman"/>
                          <a:ea typeface="Droid Sans Fallback"/>
                          <a:cs typeface="Lohit Hindi"/>
                        </a:rPr>
                        <a:t>List of issues that remain to be resolved</a:t>
                      </a:r>
                    </a:p>
                  </a:txBody>
                  <a:tcPr marL="68580" marR="6858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Campus Bridging Use Case – 1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10" name="Table 9"/>
          <p:cNvGraphicFramePr>
            <a:graphicFrameLocks noGrp="1"/>
          </p:cNvGraphicFramePr>
          <p:nvPr/>
        </p:nvGraphicFramePr>
        <p:xfrm>
          <a:off x="734942" y="1158895"/>
          <a:ext cx="7840346" cy="4992624"/>
        </p:xfrm>
        <a:graphic>
          <a:graphicData uri="http://schemas.openxmlformats.org/drawingml/2006/table">
            <a:tbl>
              <a:tblPr/>
              <a:tblGrid>
                <a:gridCol w="2342795"/>
                <a:gridCol w="5497551"/>
              </a:tblGrid>
              <a:tr h="486341">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UCCB 4.0</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Use of data resources from campus on XSEDE, or from XSEDE at a campus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r>
              <a:tr h="48634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Description</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smtClean="0">
                          <a:solidFill>
                            <a:srgbClr val="00000A"/>
                          </a:solidFill>
                          <a:latin typeface="Times New Roman"/>
                          <a:ea typeface="Droid Sans Fallback"/>
                          <a:cs typeface="Lohit Hindi"/>
                        </a:rPr>
                        <a:t>Support analysis of data integrated across campus-based and XSEDE-based resources </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References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111125" lvl="0" indent="-111125">
                        <a:buFont typeface="Arial" pitchFamily="34" charset="0"/>
                        <a:buChar char="•"/>
                      </a:pPr>
                      <a:r>
                        <a:rPr lang="en-US" sz="1800" kern="50" dirty="0" smtClean="0">
                          <a:solidFill>
                            <a:srgbClr val="00000A"/>
                          </a:solidFill>
                          <a:latin typeface="Times New Roman"/>
                          <a:ea typeface="Droid Sans Fallback"/>
                          <a:cs typeface="Lohit Hindi"/>
                        </a:rPr>
                        <a:t>NSF Advisory Committee for </a:t>
                      </a:r>
                      <a:r>
                        <a:rPr lang="en-US" sz="1800" kern="50" dirty="0" err="1" smtClean="0">
                          <a:solidFill>
                            <a:srgbClr val="00000A"/>
                          </a:solidFill>
                          <a:latin typeface="Times New Roman"/>
                          <a:ea typeface="Droid Sans Fallback"/>
                          <a:cs typeface="Lohit Hindi"/>
                        </a:rPr>
                        <a:t>Cyberinfrastructure</a:t>
                      </a:r>
                      <a:r>
                        <a:rPr lang="en-US" sz="1800" kern="50" dirty="0" smtClean="0">
                          <a:solidFill>
                            <a:srgbClr val="00000A"/>
                          </a:solidFill>
                          <a:latin typeface="Times New Roman"/>
                          <a:ea typeface="Droid Sans Fallback"/>
                          <a:cs typeface="Lohit Hindi"/>
                        </a:rPr>
                        <a:t> Task Force on Campus Bridging. Final Report. March 2011. http://www.nsf.gov/od/oci/taskforces/TaskForceReport_CampusBridging.pdf. Available as print-on-demand book from: </a:t>
                      </a:r>
                      <a:r>
                        <a:rPr lang="en-US" sz="1800" kern="50" dirty="0" smtClean="0">
                          <a:solidFill>
                            <a:srgbClr val="00000A"/>
                          </a:solidFill>
                          <a:latin typeface="Times New Roman"/>
                          <a:ea typeface="Droid Sans Fallback"/>
                          <a:cs typeface="Lohit Hindi"/>
                          <a:hlinkClick r:id="rId3"/>
                        </a:rPr>
                        <a:t>https://www.createspace.com/3597300</a:t>
                      </a:r>
                      <a:endParaRPr lang="en-US" sz="1800" kern="50" dirty="0" smtClean="0">
                        <a:solidFill>
                          <a:srgbClr val="00000A"/>
                        </a:solidFill>
                        <a:latin typeface="Times New Roman"/>
                        <a:ea typeface="Droid Sans Fallback"/>
                        <a:cs typeface="Lohit Hindi"/>
                      </a:endParaRPr>
                    </a:p>
                    <a:p>
                      <a:pPr marL="111125" marR="0" lvl="0" indent="-1111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kern="50" dirty="0" err="1" smtClean="0">
                          <a:solidFill>
                            <a:srgbClr val="00000A"/>
                          </a:solidFill>
                          <a:latin typeface="Times New Roman"/>
                          <a:ea typeface="Droid Sans Fallback"/>
                          <a:cs typeface="Lohit Hindi"/>
                        </a:rPr>
                        <a:t>Almes</a:t>
                      </a:r>
                      <a:r>
                        <a:rPr lang="en-US" sz="1800" kern="50" dirty="0" smtClean="0">
                          <a:solidFill>
                            <a:srgbClr val="00000A"/>
                          </a:solidFill>
                          <a:latin typeface="Times New Roman"/>
                          <a:ea typeface="Droid Sans Fallback"/>
                          <a:cs typeface="Lohit Hindi"/>
                        </a:rPr>
                        <a:t>, G.T.; </a:t>
                      </a:r>
                      <a:r>
                        <a:rPr lang="en-US" sz="1800" kern="50" dirty="0" err="1" smtClean="0">
                          <a:solidFill>
                            <a:srgbClr val="00000A"/>
                          </a:solidFill>
                          <a:latin typeface="Times New Roman"/>
                          <a:ea typeface="Droid Sans Fallback"/>
                          <a:cs typeface="Lohit Hindi"/>
                        </a:rPr>
                        <a:t>Jent</a:t>
                      </a:r>
                      <a:r>
                        <a:rPr lang="en-US" sz="1800" kern="50" dirty="0" smtClean="0">
                          <a:solidFill>
                            <a:srgbClr val="00000A"/>
                          </a:solidFill>
                          <a:latin typeface="Times New Roman"/>
                          <a:ea typeface="Droid Sans Fallback"/>
                          <a:cs typeface="Lohit Hindi"/>
                        </a:rPr>
                        <a:t>, D.; Stewart, C.A. 2011. Campus Bridging: Data and Networking Issues Workshop Report. http://hdl.handle.net/2022/13200. </a:t>
                      </a: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Actors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0" marR="0">
                        <a:lnSpc>
                          <a:spcPct val="115000"/>
                        </a:lnSpc>
                        <a:spcBef>
                          <a:spcPts val="0"/>
                        </a:spcBef>
                        <a:spcAft>
                          <a:spcPts val="1000"/>
                        </a:spcAft>
                        <a:tabLst>
                          <a:tab pos="457200" algn="l"/>
                        </a:tabLst>
                      </a:pPr>
                      <a:r>
                        <a:rPr lang="en-US" sz="1800" kern="50" dirty="0" smtClean="0">
                          <a:solidFill>
                            <a:srgbClr val="00000A"/>
                          </a:solidFill>
                          <a:latin typeface="Times New Roman"/>
                          <a:ea typeface="Droid Sans Fallback"/>
                          <a:cs typeface="Lohit Hindi"/>
                        </a:rPr>
                        <a:t>administrators of all Level 1 and 2 resources</a:t>
                      </a:r>
                    </a:p>
                  </a:txBody>
                  <a:tcPr marL="68580" marR="68580" marT="0" marB="0">
                    <a:lnL>
                      <a:noFill/>
                    </a:lnL>
                    <a:lnR>
                      <a:noFill/>
                    </a:lnR>
                    <a:lnT>
                      <a:noFill/>
                    </a:lnT>
                    <a:lnB>
                      <a:noFill/>
                    </a:lnB>
                    <a:solidFill>
                      <a:srgbClr val="FFFFFF"/>
                    </a:solidFill>
                  </a:tcPr>
                </a:tc>
              </a:tr>
              <a:tr h="876354">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Prerequisites </a:t>
                      </a:r>
                      <a:r>
                        <a:rPr lang="en-US" sz="1800" b="1" i="1" kern="50" dirty="0" smtClean="0">
                          <a:solidFill>
                            <a:srgbClr val="00000A"/>
                          </a:solidFill>
                          <a:latin typeface="Times New Roman"/>
                          <a:ea typeface="Droid Sans Fallback"/>
                          <a:cs typeface="Lohit Hindi"/>
                        </a:rPr>
                        <a:t>(Dependencies) </a:t>
                      </a:r>
                      <a:r>
                        <a:rPr lang="en-US" sz="1800" b="1" i="1" kern="50" dirty="0">
                          <a:solidFill>
                            <a:srgbClr val="00000A"/>
                          </a:solidFill>
                          <a:latin typeface="Times New Roman"/>
                          <a:ea typeface="Droid Sans Fallback"/>
                          <a:cs typeface="Lohit Hindi"/>
                        </a:rPr>
                        <a:t>&amp; Assumptions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r>
                        <a:rPr lang="en-US" sz="1800" kern="50" dirty="0" smtClean="0">
                          <a:solidFill>
                            <a:srgbClr val="00000A"/>
                          </a:solidFill>
                          <a:latin typeface="Times New Roman"/>
                          <a:ea typeface="Droid Sans Fallback"/>
                          <a:cs typeface="Lohit Hindi"/>
                        </a:rPr>
                        <a:t>XSEDE supports one or more tools for transfer of data between campus and XSEDE</a:t>
                      </a:r>
                    </a:p>
                  </a:txBody>
                  <a:tcPr marL="68580" marR="6858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Campus Bridging Use Case – 2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10" name="Table 9"/>
          <p:cNvGraphicFramePr>
            <a:graphicFrameLocks noGrp="1"/>
          </p:cNvGraphicFramePr>
          <p:nvPr/>
        </p:nvGraphicFramePr>
        <p:xfrm>
          <a:off x="734942" y="1158895"/>
          <a:ext cx="7840346" cy="4197096"/>
        </p:xfrm>
        <a:graphic>
          <a:graphicData uri="http://schemas.openxmlformats.org/drawingml/2006/table">
            <a:tbl>
              <a:tblPr/>
              <a:tblGrid>
                <a:gridCol w="2342795"/>
                <a:gridCol w="5497551"/>
              </a:tblGrid>
              <a:tr h="486341">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UCCB 4.0</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Use of data resources from campus on XSEDE, or from XSEDE at a campus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r>
              <a:tr h="48634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Steps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111125" lvl="0" indent="-111125">
                        <a:buFont typeface="Arial" pitchFamily="34" charset="0"/>
                        <a:buChar char="•"/>
                      </a:pPr>
                      <a:r>
                        <a:rPr lang="en-US" sz="1800" kern="50" dirty="0" smtClean="0">
                          <a:solidFill>
                            <a:srgbClr val="00000A"/>
                          </a:solidFill>
                          <a:latin typeface="Times New Roman"/>
                          <a:ea typeface="Droid Sans Fallback"/>
                          <a:cs typeface="Lohit Hindi"/>
                        </a:rPr>
                        <a:t>User has data resources (s) on a campus resource they wish to access from or at an XSEDE Level 1 or 2 resource for analysis and/or visualization. Access may be accomplished by either direct remote access or by transferring file to local storage with local access. NB: a data resource might be a flat file, tar ball, database to be moved wholesale, and extract from a database, or a file looked up via a metadata database.</a:t>
                      </a:r>
                    </a:p>
                    <a:p>
                      <a:pPr marL="111125" lvl="0" indent="-111125">
                        <a:buFont typeface="Arial" pitchFamily="34" charset="0"/>
                        <a:buChar char="•"/>
                      </a:pPr>
                      <a:r>
                        <a:rPr lang="en-US" sz="1800" kern="50" dirty="0" smtClean="0">
                          <a:solidFill>
                            <a:srgbClr val="00000A"/>
                          </a:solidFill>
                          <a:latin typeface="Times New Roman"/>
                          <a:ea typeface="Droid Sans Fallback"/>
                          <a:cs typeface="Lohit Hindi"/>
                        </a:rPr>
                        <a:t>User reads data located on a campus resource from an XSEDE resource </a:t>
                      </a:r>
                    </a:p>
                    <a:p>
                      <a:pPr marL="111125" lvl="0" indent="-111125">
                        <a:buFont typeface="Arial" pitchFamily="34" charset="0"/>
                        <a:buChar char="•"/>
                      </a:pPr>
                      <a:r>
                        <a:rPr lang="en-US" sz="1800" kern="50" dirty="0" smtClean="0">
                          <a:solidFill>
                            <a:srgbClr val="00000A"/>
                          </a:solidFill>
                          <a:latin typeface="Times New Roman"/>
                          <a:ea typeface="Droid Sans Fallback"/>
                          <a:cs typeface="Lohit Hindi"/>
                        </a:rPr>
                        <a:t>User analyzes and/or visualizes data on XSEDE resource</a:t>
                      </a:r>
                    </a:p>
                    <a:p>
                      <a:pPr marL="111125" lvl="0" indent="-111125">
                        <a:buFont typeface="Arial" pitchFamily="34" charset="0"/>
                        <a:buChar char="•"/>
                      </a:pPr>
                      <a:r>
                        <a:rPr lang="en-US" sz="1800" kern="50" dirty="0" smtClean="0">
                          <a:solidFill>
                            <a:srgbClr val="00000A"/>
                          </a:solidFill>
                          <a:latin typeface="Times New Roman"/>
                          <a:ea typeface="Droid Sans Fallback"/>
                          <a:cs typeface="Lohit Hindi"/>
                        </a:rPr>
                        <a:t>User writes/updates/deletes data back to campus resource</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Campus Bridging Use Case – 3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10" name="Table 9"/>
          <p:cNvGraphicFramePr>
            <a:graphicFrameLocks noGrp="1"/>
          </p:cNvGraphicFramePr>
          <p:nvPr/>
        </p:nvGraphicFramePr>
        <p:xfrm>
          <a:off x="734942" y="1158895"/>
          <a:ext cx="7840346" cy="3922775"/>
        </p:xfrm>
        <a:graphic>
          <a:graphicData uri="http://schemas.openxmlformats.org/drawingml/2006/table">
            <a:tbl>
              <a:tblPr/>
              <a:tblGrid>
                <a:gridCol w="2342795"/>
                <a:gridCol w="5497551"/>
              </a:tblGrid>
              <a:tr h="486341">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UCCB 4.0</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c>
                  <a:txBody>
                    <a:bodyPr/>
                    <a:lstStyle/>
                    <a:p>
                      <a:pPr marL="0" marR="0">
                        <a:lnSpc>
                          <a:spcPct val="115000"/>
                        </a:lnSpc>
                        <a:spcBef>
                          <a:spcPts val="0"/>
                        </a:spcBef>
                        <a:spcAft>
                          <a:spcPts val="1000"/>
                        </a:spcAft>
                        <a:tabLst>
                          <a:tab pos="457200" algn="l"/>
                        </a:tabLst>
                      </a:pPr>
                      <a:r>
                        <a:rPr lang="en-US" sz="1800" b="1" kern="1200" dirty="0" smtClean="0">
                          <a:solidFill>
                            <a:schemeClr val="tx1"/>
                          </a:solidFill>
                          <a:latin typeface="+mn-lt"/>
                          <a:ea typeface="+mn-ea"/>
                          <a:cs typeface="+mn-cs"/>
                        </a:rPr>
                        <a:t>Use of data resources from campus on XSEDE, or from XSEDE at a campus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Variations (optional)</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111125" lvl="0" indent="-111125" algn="l" defTabSz="914400" rtl="0" eaLnBrk="1" latinLnBrk="0" hangingPunct="1">
                        <a:buFont typeface="Arial" pitchFamily="34" charset="0"/>
                        <a:buChar char="•"/>
                      </a:pPr>
                      <a:r>
                        <a:rPr lang="en-US" sz="1800" kern="50" dirty="0" smtClean="0">
                          <a:solidFill>
                            <a:srgbClr val="00000A"/>
                          </a:solidFill>
                          <a:latin typeface="Times New Roman"/>
                          <a:ea typeface="Droid Sans Fallback"/>
                          <a:cs typeface="Lohit Hindi"/>
                        </a:rPr>
                        <a:t>User has generated data resource(s) on an XSEDE resource and wishes to transfer them to campus.  </a:t>
                      </a:r>
                    </a:p>
                    <a:p>
                      <a:pPr marL="111125" lvl="0" indent="-111125" algn="l" defTabSz="914400" rtl="0" eaLnBrk="1" latinLnBrk="0" hangingPunct="1">
                        <a:buFont typeface="Arial" pitchFamily="34" charset="0"/>
                        <a:buChar char="•"/>
                      </a:pPr>
                      <a:r>
                        <a:rPr lang="en-US" sz="1800" kern="50" dirty="0" smtClean="0">
                          <a:solidFill>
                            <a:srgbClr val="00000A"/>
                          </a:solidFill>
                          <a:latin typeface="Times New Roman"/>
                          <a:ea typeface="Droid Sans Fallback"/>
                          <a:cs typeface="Lohit Hindi"/>
                        </a:rPr>
                        <a:t>User reads data located on a campus resource from an XSEDE resource </a:t>
                      </a:r>
                    </a:p>
                    <a:p>
                      <a:pPr marL="111125" lvl="0" indent="-111125" algn="l" defTabSz="914400" rtl="0" eaLnBrk="1" latinLnBrk="0" hangingPunct="1">
                        <a:buFont typeface="Arial" pitchFamily="34" charset="0"/>
                        <a:buChar char="•"/>
                      </a:pPr>
                      <a:r>
                        <a:rPr lang="en-US" sz="1800" kern="50" dirty="0" smtClean="0">
                          <a:solidFill>
                            <a:srgbClr val="00000A"/>
                          </a:solidFill>
                          <a:latin typeface="Times New Roman"/>
                          <a:ea typeface="Droid Sans Fallback"/>
                          <a:cs typeface="Lohit Hindi"/>
                        </a:rPr>
                        <a:t>User analyzes and/or visualizes data on XSEDE resource</a:t>
                      </a:r>
                    </a:p>
                    <a:p>
                      <a:pPr marL="111125" lvl="0" indent="-111125" algn="l" defTabSz="914400" rtl="0" eaLnBrk="1" latinLnBrk="0" hangingPunct="1">
                        <a:buFont typeface="Arial" pitchFamily="34" charset="0"/>
                        <a:buChar char="•"/>
                      </a:pPr>
                      <a:r>
                        <a:rPr lang="en-US" sz="1800" kern="50" dirty="0" smtClean="0">
                          <a:solidFill>
                            <a:srgbClr val="00000A"/>
                          </a:solidFill>
                          <a:latin typeface="Times New Roman"/>
                          <a:ea typeface="Droid Sans Fallback"/>
                          <a:cs typeface="Lohit Hindi"/>
                        </a:rPr>
                        <a:t>User writes/updates/deletes data back to campus resource</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a:solidFill>
                            <a:srgbClr val="00000A"/>
                          </a:solidFill>
                          <a:latin typeface="Times New Roman"/>
                          <a:ea typeface="Droid Sans Fallback"/>
                          <a:cs typeface="Lohit Hindi"/>
                        </a:rPr>
                        <a:t>Quality Attributes</a:t>
                      </a:r>
                      <a:endParaRPr lang="en-US" sz="1800" kern="5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lvl="0"/>
                      <a:r>
                        <a:rPr lang="en-US" sz="1800" kern="50" dirty="0" smtClean="0">
                          <a:solidFill>
                            <a:srgbClr val="00000A"/>
                          </a:solidFill>
                          <a:latin typeface="Times New Roman"/>
                          <a:ea typeface="Droid Sans Fallback"/>
                          <a:cs typeface="Lohit Hindi"/>
                        </a:rPr>
                        <a:t>For transient failures, the system should be able to restart transfers and notify the user once the transfer has completed successfully.</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r>
              <a:tr h="243171">
                <a:tc>
                  <a:txBody>
                    <a:bodyPr/>
                    <a:lstStyle/>
                    <a:p>
                      <a:pPr marL="0" marR="0">
                        <a:lnSpc>
                          <a:spcPct val="115000"/>
                        </a:lnSpc>
                        <a:spcBef>
                          <a:spcPts val="0"/>
                        </a:spcBef>
                        <a:spcAft>
                          <a:spcPts val="1000"/>
                        </a:spcAft>
                        <a:tabLst>
                          <a:tab pos="457200" algn="l"/>
                        </a:tabLst>
                      </a:pPr>
                      <a:r>
                        <a:rPr lang="en-US" sz="1800" b="1" i="1" kern="50" dirty="0">
                          <a:solidFill>
                            <a:srgbClr val="00000A"/>
                          </a:solidFill>
                          <a:latin typeface="Times New Roman"/>
                          <a:ea typeface="Droid Sans Fallback"/>
                          <a:cs typeface="Lohit Hindi"/>
                        </a:rPr>
                        <a:t>Issues</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FFFFFF"/>
                    </a:solidFill>
                  </a:tcPr>
                </a:tc>
                <a:tc>
                  <a:txBody>
                    <a:bodyPr/>
                    <a:lstStyle/>
                    <a:p>
                      <a:pPr marL="166688" lvl="0" indent="-166688">
                        <a:buFont typeface="Arial" pitchFamily="34" charset="0"/>
                        <a:buChar char="•"/>
                      </a:pPr>
                      <a:r>
                        <a:rPr lang="en-US" sz="1800" kern="50" dirty="0" smtClean="0">
                          <a:solidFill>
                            <a:srgbClr val="00000A"/>
                          </a:solidFill>
                          <a:latin typeface="Times New Roman"/>
                          <a:ea typeface="Droid Sans Fallback"/>
                          <a:cs typeface="Lohit Hindi"/>
                        </a:rPr>
                        <a:t>Some pieces of the required steps and services are in place, but overall very few</a:t>
                      </a:r>
                    </a:p>
                  </a:txBody>
                  <a:tcPr marL="68580" marR="6858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2191" y="1204848"/>
            <a:ext cx="3291166" cy="1631216"/>
          </a:xfrm>
          <a:prstGeom prst="rect">
            <a:avLst/>
          </a:prstGeom>
        </p:spPr>
        <p:txBody>
          <a:bodyPr wrap="square">
            <a:spAutoFit/>
          </a:bodyPr>
          <a:lstStyle/>
          <a:p>
            <a:pPr>
              <a:spcAft>
                <a:spcPts val="600"/>
              </a:spcAft>
            </a:pPr>
            <a:r>
              <a:rPr lang="en-US" b="0" dirty="0" smtClean="0"/>
              <a:t>“We have been working for so long to get all the requirements together. Why should be create Use Cases?”</a:t>
            </a:r>
          </a:p>
        </p:txBody>
      </p:sp>
      <p:sp>
        <p:nvSpPr>
          <p:cNvPr id="12" name="Rectangle 11"/>
          <p:cNvSpPr/>
          <p:nvPr/>
        </p:nvSpPr>
        <p:spPr>
          <a:xfrm>
            <a:off x="524886" y="3067998"/>
            <a:ext cx="3311134" cy="1015663"/>
          </a:xfrm>
          <a:prstGeom prst="rect">
            <a:avLst/>
          </a:prstGeom>
        </p:spPr>
        <p:txBody>
          <a:bodyPr wrap="square">
            <a:spAutoFit/>
          </a:bodyPr>
          <a:lstStyle/>
          <a:p>
            <a:pPr>
              <a:spcAft>
                <a:spcPts val="600"/>
              </a:spcAft>
            </a:pPr>
            <a:r>
              <a:rPr lang="en-US" b="0" dirty="0" smtClean="0"/>
              <a:t>Requirements are like the trees </a:t>
            </a:r>
            <a:r>
              <a:rPr lang="en-US" b="0" dirty="0" smtClean="0"/>
              <a:t>in</a:t>
            </a:r>
            <a:r>
              <a:rPr lang="en-US" b="0" dirty="0" smtClean="0"/>
              <a:t> </a:t>
            </a:r>
            <a:r>
              <a:rPr lang="en-US" b="0" dirty="0" smtClean="0"/>
              <a:t>the forest. Without them there is no forest!</a:t>
            </a:r>
          </a:p>
        </p:txBody>
      </p:sp>
      <p:pic>
        <p:nvPicPr>
          <p:cNvPr id="3077" name="Picture 5"/>
          <p:cNvPicPr>
            <a:picLocks noChangeAspect="1" noChangeArrowheads="1"/>
          </p:cNvPicPr>
          <p:nvPr/>
        </p:nvPicPr>
        <p:blipFill>
          <a:blip r:embed="rId3" cstate="print"/>
          <a:srcRect/>
          <a:stretch>
            <a:fillRect/>
          </a:stretch>
        </p:blipFill>
        <p:spPr bwMode="auto">
          <a:xfrm>
            <a:off x="4090524" y="1292955"/>
            <a:ext cx="4562822" cy="3171161"/>
          </a:xfrm>
          <a:prstGeom prst="rect">
            <a:avLst/>
          </a:prstGeom>
          <a:noFill/>
          <a:ln w="9525">
            <a:noFill/>
            <a:miter lim="800000"/>
            <a:headEnd/>
            <a:tailEnd/>
          </a:ln>
        </p:spPr>
      </p:pic>
      <p:sp>
        <p:nvSpPr>
          <p:cNvPr id="7"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Cases vs. Requirements</a:t>
            </a:r>
          </a:p>
        </p:txBody>
      </p:sp>
    </p:spTree>
    <p:extLst>
      <p:ext uri="{BB962C8B-B14F-4D97-AF65-F5344CB8AC3E}">
        <p14:creationId xmlns:p14="http://schemas.microsoft.com/office/powerpoint/2010/main" val="30914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cstate="print"/>
          <a:srcRect/>
          <a:stretch>
            <a:fillRect/>
          </a:stretch>
        </p:blipFill>
        <p:spPr bwMode="auto">
          <a:xfrm>
            <a:off x="5600795" y="979163"/>
            <a:ext cx="3331332" cy="2498498"/>
          </a:xfrm>
          <a:prstGeom prst="rect">
            <a:avLst/>
          </a:prstGeom>
          <a:noFill/>
          <a:ln w="9525">
            <a:noFill/>
            <a:miter lim="800000"/>
            <a:headEnd/>
            <a:tailEnd/>
          </a:ln>
        </p:spPr>
      </p:pic>
      <p:pic>
        <p:nvPicPr>
          <p:cNvPr id="2057" name="Picture 9"/>
          <p:cNvPicPr>
            <a:picLocks noChangeAspect="1" noChangeArrowheads="1"/>
          </p:cNvPicPr>
          <p:nvPr/>
        </p:nvPicPr>
        <p:blipFill>
          <a:blip r:embed="rId4" cstate="print"/>
          <a:srcRect/>
          <a:stretch>
            <a:fillRect/>
          </a:stretch>
        </p:blipFill>
        <p:spPr bwMode="auto">
          <a:xfrm>
            <a:off x="622638" y="3568390"/>
            <a:ext cx="3122341" cy="2497874"/>
          </a:xfrm>
          <a:prstGeom prst="rect">
            <a:avLst/>
          </a:prstGeom>
          <a:noFill/>
          <a:ln w="9525">
            <a:noFill/>
            <a:miter lim="800000"/>
            <a:headEnd/>
            <a:tailEnd/>
          </a:ln>
        </p:spPr>
      </p:pic>
      <p:sp>
        <p:nvSpPr>
          <p:cNvPr id="10" name="Rectangle 2"/>
          <p:cNvSpPr>
            <a:spLocks noGrp="1" noChangeArrowheads="1"/>
          </p:cNvSpPr>
          <p:nvPr>
            <p:ph type="title" idx="4294967295"/>
          </p:nvPr>
        </p:nvSpPr>
        <p:spPr>
          <a:xfrm>
            <a:off x="530225" y="420688"/>
            <a:ext cx="8501063" cy="394980"/>
          </a:xfrm>
        </p:spPr>
        <p:txBody>
          <a:bodyPr/>
          <a:lstStyle/>
          <a:p>
            <a:pPr eaLnBrk="1" hangingPunct="1"/>
            <a:r>
              <a:rPr lang="en-US" dirty="0" smtClean="0"/>
              <a:t>The What vs. How Well</a:t>
            </a:r>
          </a:p>
        </p:txBody>
      </p:sp>
      <p:sp>
        <p:nvSpPr>
          <p:cNvPr id="11" name="Rectangle 10"/>
          <p:cNvSpPr/>
          <p:nvPr/>
        </p:nvSpPr>
        <p:spPr>
          <a:xfrm>
            <a:off x="443113" y="1070517"/>
            <a:ext cx="5188254" cy="1092607"/>
          </a:xfrm>
          <a:prstGeom prst="rect">
            <a:avLst/>
          </a:prstGeom>
        </p:spPr>
        <p:txBody>
          <a:bodyPr wrap="square">
            <a:spAutoFit/>
          </a:bodyPr>
          <a:lstStyle/>
          <a:p>
            <a:pPr>
              <a:spcAft>
                <a:spcPts val="600"/>
              </a:spcAft>
            </a:pPr>
            <a:r>
              <a:rPr lang="en-US" b="0" dirty="0" smtClean="0"/>
              <a:t>Recall:</a:t>
            </a:r>
          </a:p>
          <a:p>
            <a:pPr>
              <a:spcAft>
                <a:spcPts val="600"/>
              </a:spcAft>
            </a:pPr>
            <a:r>
              <a:rPr lang="en-US" b="0" dirty="0" smtClean="0"/>
              <a:t>Use cases describe functions actors expect the system to deliver</a:t>
            </a:r>
          </a:p>
        </p:txBody>
      </p:sp>
      <p:sp>
        <p:nvSpPr>
          <p:cNvPr id="8" name="Rectangle 7"/>
          <p:cNvSpPr/>
          <p:nvPr/>
        </p:nvSpPr>
        <p:spPr>
          <a:xfrm>
            <a:off x="4030452" y="3688211"/>
            <a:ext cx="4829666" cy="2015936"/>
          </a:xfrm>
          <a:prstGeom prst="rect">
            <a:avLst/>
          </a:prstGeom>
        </p:spPr>
        <p:txBody>
          <a:bodyPr wrap="square">
            <a:spAutoFit/>
          </a:bodyPr>
          <a:lstStyle/>
          <a:p>
            <a:pPr>
              <a:spcAft>
                <a:spcPts val="600"/>
              </a:spcAft>
            </a:pPr>
            <a:r>
              <a:rPr lang="en-US" b="0" dirty="0" smtClean="0"/>
              <a:t>Actors also make assumptions (usually undocumented) about how well those functions have to be delivered.</a:t>
            </a:r>
          </a:p>
          <a:p>
            <a:pPr>
              <a:spcAft>
                <a:spcPts val="600"/>
              </a:spcAft>
            </a:pPr>
            <a:r>
              <a:rPr lang="en-US" b="0" dirty="0" smtClean="0"/>
              <a:t>Quality Attribute scenarios are the tool to capture those assumptions in a measurable way.</a:t>
            </a:r>
          </a:p>
        </p:txBody>
      </p:sp>
    </p:spTree>
    <p:extLst>
      <p:ext uri="{BB962C8B-B14F-4D97-AF65-F5344CB8AC3E}">
        <p14:creationId xmlns:p14="http://schemas.microsoft.com/office/powerpoint/2010/main" val="31934520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94980"/>
          </a:xfrm>
        </p:spPr>
        <p:txBody>
          <a:bodyPr/>
          <a:lstStyle/>
          <a:p>
            <a:pPr eaLnBrk="1" hangingPunct="1"/>
            <a:r>
              <a:rPr lang="en-US" dirty="0" smtClean="0"/>
              <a:t>Purpose of Quality Attribute Scenarios</a:t>
            </a:r>
          </a:p>
        </p:txBody>
      </p:sp>
      <p:sp>
        <p:nvSpPr>
          <p:cNvPr id="17" name="Rectangle 16"/>
          <p:cNvSpPr/>
          <p:nvPr/>
        </p:nvSpPr>
        <p:spPr>
          <a:xfrm>
            <a:off x="498869" y="1103970"/>
            <a:ext cx="8121024" cy="2616101"/>
          </a:xfrm>
          <a:prstGeom prst="rect">
            <a:avLst/>
          </a:prstGeom>
        </p:spPr>
        <p:txBody>
          <a:bodyPr wrap="square">
            <a:spAutoFit/>
          </a:bodyPr>
          <a:lstStyle/>
          <a:p>
            <a:pPr>
              <a:spcBef>
                <a:spcPts val="600"/>
              </a:spcBef>
              <a:spcAft>
                <a:spcPts val="600"/>
              </a:spcAft>
            </a:pPr>
            <a:r>
              <a:rPr lang="en-US" sz="2400" b="0" dirty="0" smtClean="0"/>
              <a:t>The purpose of a quality attribute scenario is to describe how well a function is performed by the target system.</a:t>
            </a:r>
          </a:p>
          <a:p>
            <a:pPr>
              <a:spcBef>
                <a:spcPts val="600"/>
              </a:spcBef>
              <a:spcAft>
                <a:spcPts val="600"/>
              </a:spcAft>
            </a:pPr>
            <a:r>
              <a:rPr lang="en-US" sz="2400" b="0" dirty="0" smtClean="0"/>
              <a:t>That function is usually described in a use case</a:t>
            </a:r>
          </a:p>
          <a:p>
            <a:pPr>
              <a:spcBef>
                <a:spcPts val="600"/>
              </a:spcBef>
              <a:spcAft>
                <a:spcPts val="600"/>
              </a:spcAft>
            </a:pPr>
            <a:r>
              <a:rPr lang="en-US" sz="2400" b="0" dirty="0" smtClean="0"/>
              <a:t>That function can be the whole use case or a particular step in a use case, e.g. the authentication part to focus on security aspects.</a:t>
            </a:r>
          </a:p>
        </p:txBody>
      </p:sp>
    </p:spTree>
    <p:extLst>
      <p:ext uri="{BB962C8B-B14F-4D97-AF65-F5344CB8AC3E}">
        <p14:creationId xmlns:p14="http://schemas.microsoft.com/office/powerpoint/2010/main" val="1831585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94980"/>
          </a:xfrm>
        </p:spPr>
        <p:txBody>
          <a:bodyPr/>
          <a:lstStyle/>
          <a:p>
            <a:pPr eaLnBrk="1" hangingPunct="1"/>
            <a:r>
              <a:rPr lang="en-US" dirty="0" smtClean="0"/>
              <a:t>Purpose of Quality Attribute Scenarios</a:t>
            </a:r>
          </a:p>
        </p:txBody>
      </p:sp>
      <p:sp>
        <p:nvSpPr>
          <p:cNvPr id="17" name="Rectangle 16"/>
          <p:cNvSpPr/>
          <p:nvPr/>
        </p:nvSpPr>
        <p:spPr>
          <a:xfrm>
            <a:off x="498869" y="1103970"/>
            <a:ext cx="8121024" cy="4555093"/>
          </a:xfrm>
          <a:prstGeom prst="rect">
            <a:avLst/>
          </a:prstGeom>
        </p:spPr>
        <p:txBody>
          <a:bodyPr wrap="square">
            <a:spAutoFit/>
          </a:bodyPr>
          <a:lstStyle/>
          <a:p>
            <a:pPr>
              <a:spcBef>
                <a:spcPts val="600"/>
              </a:spcBef>
              <a:spcAft>
                <a:spcPts val="600"/>
              </a:spcAft>
            </a:pPr>
            <a:r>
              <a:rPr lang="en-US" sz="2400" b="0" dirty="0" smtClean="0"/>
              <a:t>A quality attribute scenario needs to be measurable.</a:t>
            </a:r>
          </a:p>
          <a:p>
            <a:pPr>
              <a:spcBef>
                <a:spcPts val="600"/>
              </a:spcBef>
              <a:spcAft>
                <a:spcPts val="600"/>
              </a:spcAft>
            </a:pPr>
            <a:r>
              <a:rPr lang="en-US" sz="2400" b="0" dirty="0"/>
              <a:t>E</a:t>
            </a:r>
            <a:r>
              <a:rPr lang="en-US" sz="2400" b="0" dirty="0" smtClean="0"/>
              <a:t>.g. the purpose of authentication is to ensure that a user is who she claims to be.</a:t>
            </a:r>
          </a:p>
          <a:p>
            <a:pPr lvl="1">
              <a:spcBef>
                <a:spcPts val="600"/>
              </a:spcBef>
              <a:spcAft>
                <a:spcPts val="600"/>
              </a:spcAft>
            </a:pPr>
            <a:r>
              <a:rPr lang="en-US" sz="2400" b="0" dirty="0" smtClean="0"/>
              <a:t>Of course we would like to ensure that this claim is true in 100% of the cases.</a:t>
            </a:r>
          </a:p>
          <a:p>
            <a:pPr lvl="1">
              <a:spcBef>
                <a:spcPts val="600"/>
              </a:spcBef>
              <a:spcAft>
                <a:spcPts val="600"/>
              </a:spcAft>
            </a:pPr>
            <a:r>
              <a:rPr lang="en-US" sz="2400" b="0" dirty="0" smtClean="0"/>
              <a:t>Fact is that 100% can never be achieved.</a:t>
            </a:r>
          </a:p>
          <a:p>
            <a:pPr lvl="1">
              <a:spcBef>
                <a:spcPts val="600"/>
              </a:spcBef>
              <a:spcAft>
                <a:spcPts val="600"/>
              </a:spcAft>
            </a:pPr>
            <a:r>
              <a:rPr lang="en-US" sz="2400" b="0" dirty="0" smtClean="0"/>
              <a:t>The question is: “Would it be acceptable if in one out of 1000 cases (0.01%) the authentication was wrong?”</a:t>
            </a:r>
          </a:p>
          <a:p>
            <a:pPr>
              <a:spcBef>
                <a:spcPts val="600"/>
              </a:spcBef>
              <a:spcAft>
                <a:spcPts val="600"/>
              </a:spcAft>
            </a:pPr>
            <a:r>
              <a:rPr lang="en-US" sz="2400" b="0" dirty="0" smtClean="0"/>
              <a:t>Sometimes agreeing on those numbers is hard, but without a number, a quality attribute scenario is worthless.</a:t>
            </a:r>
          </a:p>
        </p:txBody>
      </p:sp>
    </p:spTree>
    <p:extLst>
      <p:ext uri="{BB962C8B-B14F-4D97-AF65-F5344CB8AC3E}">
        <p14:creationId xmlns:p14="http://schemas.microsoft.com/office/powerpoint/2010/main" val="5808363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94980"/>
          </a:xfrm>
        </p:spPr>
        <p:txBody>
          <a:bodyPr/>
          <a:lstStyle/>
          <a:p>
            <a:pPr eaLnBrk="1" hangingPunct="1"/>
            <a:r>
              <a:rPr lang="en-US" dirty="0" smtClean="0"/>
              <a:t>Quality Attribute Scenarios – How Many? </a:t>
            </a:r>
          </a:p>
        </p:txBody>
      </p:sp>
      <p:sp>
        <p:nvSpPr>
          <p:cNvPr id="17" name="Rectangle 16"/>
          <p:cNvSpPr/>
          <p:nvPr/>
        </p:nvSpPr>
        <p:spPr>
          <a:xfrm>
            <a:off x="498869" y="1103970"/>
            <a:ext cx="8121024" cy="4247316"/>
          </a:xfrm>
          <a:prstGeom prst="rect">
            <a:avLst/>
          </a:prstGeom>
        </p:spPr>
        <p:txBody>
          <a:bodyPr wrap="square">
            <a:spAutoFit/>
          </a:bodyPr>
          <a:lstStyle/>
          <a:p>
            <a:pPr>
              <a:spcBef>
                <a:spcPts val="600"/>
              </a:spcBef>
              <a:spcAft>
                <a:spcPts val="600"/>
              </a:spcAft>
            </a:pPr>
            <a:r>
              <a:rPr lang="en-US" sz="2400" b="0" dirty="0" smtClean="0"/>
              <a:t>As for the use cases, the purpose of quality attribute scenario is to provide understanding of the context. </a:t>
            </a:r>
          </a:p>
          <a:p>
            <a:pPr>
              <a:spcBef>
                <a:spcPts val="600"/>
              </a:spcBef>
              <a:spcAft>
                <a:spcPts val="600"/>
              </a:spcAft>
            </a:pPr>
            <a:r>
              <a:rPr lang="en-US" sz="2400" b="0" dirty="0" smtClean="0"/>
              <a:t>As for use cases, quality attribute scenarios are a communication tool not a full set of requirements.</a:t>
            </a:r>
          </a:p>
          <a:p>
            <a:pPr lvl="1">
              <a:spcBef>
                <a:spcPts val="600"/>
              </a:spcBef>
              <a:spcAft>
                <a:spcPts val="600"/>
              </a:spcAft>
            </a:pPr>
            <a:r>
              <a:rPr lang="en-US" sz="2400" b="0" i="1" dirty="0" smtClean="0"/>
              <a:t>It is NOT the purpose to describe all possible quality attributes.</a:t>
            </a:r>
          </a:p>
          <a:p>
            <a:pPr>
              <a:spcBef>
                <a:spcPts val="600"/>
              </a:spcBef>
              <a:spcAft>
                <a:spcPts val="600"/>
              </a:spcAft>
            </a:pPr>
            <a:r>
              <a:rPr lang="en-US" sz="2400" b="0" dirty="0" smtClean="0"/>
              <a:t>Quality attribute scenarios describe some important quality aspects of the system. They focus more on important more complicated cases, e.g. what is supposed to happen when the network is down for a longer period of time.</a:t>
            </a:r>
          </a:p>
        </p:txBody>
      </p:sp>
    </p:spTree>
    <p:extLst>
      <p:ext uri="{BB962C8B-B14F-4D97-AF65-F5344CB8AC3E}">
        <p14:creationId xmlns:p14="http://schemas.microsoft.com/office/powerpoint/2010/main" val="11984556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94980"/>
          </a:xfrm>
        </p:spPr>
        <p:txBody>
          <a:bodyPr/>
          <a:lstStyle/>
          <a:p>
            <a:pPr eaLnBrk="1" hangingPunct="1"/>
            <a:r>
              <a:rPr lang="en-US" dirty="0" smtClean="0"/>
              <a:t>QA Scenarios – Information Pieces – 1 </a:t>
            </a:r>
          </a:p>
        </p:txBody>
      </p:sp>
      <p:sp>
        <p:nvSpPr>
          <p:cNvPr id="15" name="Rectangle 14"/>
          <p:cNvSpPr/>
          <p:nvPr/>
        </p:nvSpPr>
        <p:spPr>
          <a:xfrm>
            <a:off x="498869" y="1103970"/>
            <a:ext cx="8121024" cy="4093428"/>
          </a:xfrm>
          <a:prstGeom prst="rect">
            <a:avLst/>
          </a:prstGeom>
        </p:spPr>
        <p:txBody>
          <a:bodyPr wrap="square">
            <a:spAutoFit/>
          </a:bodyPr>
          <a:lstStyle/>
          <a:p>
            <a:pPr>
              <a:spcBef>
                <a:spcPts val="600"/>
              </a:spcBef>
              <a:spcAft>
                <a:spcPts val="600"/>
              </a:spcAft>
            </a:pPr>
            <a:r>
              <a:rPr lang="en-US" sz="2400" b="0" dirty="0" smtClean="0"/>
              <a:t>A quality attribute scenario should be documented using the following structure:</a:t>
            </a:r>
          </a:p>
          <a:p>
            <a:pPr marL="457200" indent="-222250">
              <a:spcBef>
                <a:spcPts val="600"/>
              </a:spcBef>
              <a:spcAft>
                <a:spcPts val="600"/>
              </a:spcAft>
              <a:buFont typeface="Arial" pitchFamily="34" charset="0"/>
              <a:buChar char="•"/>
            </a:pPr>
            <a:r>
              <a:rPr lang="en-US" sz="2400" b="0" dirty="0" smtClean="0"/>
              <a:t>Identifier – A short identifier to be used in other documents to refer to this scenario. The identifier should NOT contain any organizational information, such as 2.3.6.1 which might refer to the hierarchy of use cases in a document</a:t>
            </a:r>
          </a:p>
          <a:p>
            <a:pPr marL="457200" indent="-222250">
              <a:spcBef>
                <a:spcPts val="600"/>
              </a:spcBef>
              <a:spcAft>
                <a:spcPts val="600"/>
              </a:spcAft>
              <a:buFont typeface="Arial" pitchFamily="34" charset="0"/>
              <a:buChar char="•"/>
            </a:pPr>
            <a:r>
              <a:rPr lang="en-US" sz="2400" b="0" dirty="0" smtClean="0"/>
              <a:t>Short description – to be used in other documents (or conversations), to refer to a scenario and quickly understand which scenario was meant.</a:t>
            </a:r>
          </a:p>
        </p:txBody>
      </p:sp>
    </p:spTree>
    <p:extLst>
      <p:ext uri="{BB962C8B-B14F-4D97-AF65-F5344CB8AC3E}">
        <p14:creationId xmlns:p14="http://schemas.microsoft.com/office/powerpoint/2010/main" val="1174636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94980"/>
          </a:xfrm>
        </p:spPr>
        <p:txBody>
          <a:bodyPr/>
          <a:lstStyle/>
          <a:p>
            <a:pPr eaLnBrk="1" hangingPunct="1"/>
            <a:r>
              <a:rPr lang="en-US" dirty="0" smtClean="0"/>
              <a:t>QA Scenarios – Information Pieces – 2 </a:t>
            </a:r>
          </a:p>
        </p:txBody>
      </p:sp>
      <p:sp>
        <p:nvSpPr>
          <p:cNvPr id="15" name="Rectangle 14"/>
          <p:cNvSpPr/>
          <p:nvPr/>
        </p:nvSpPr>
        <p:spPr>
          <a:xfrm>
            <a:off x="498869" y="1103970"/>
            <a:ext cx="8121024" cy="4308872"/>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a:t>Description – A description of the goal of this </a:t>
            </a:r>
            <a:r>
              <a:rPr lang="en-US" sz="2400" b="0" dirty="0" smtClean="0"/>
              <a:t>scenario. </a:t>
            </a:r>
            <a:r>
              <a:rPr lang="en-US" sz="2400" b="0" dirty="0"/>
              <a:t>It is a summary of what the actor tries to achieve. This should be one or two paragraphs giving a more detailed description to the reader so that it becomes clear what this </a:t>
            </a:r>
            <a:r>
              <a:rPr lang="en-US" sz="2400" b="0" dirty="0" smtClean="0"/>
              <a:t>scenario is </a:t>
            </a:r>
            <a:r>
              <a:rPr lang="en-US" sz="2400" b="0" dirty="0"/>
              <a:t>about.</a:t>
            </a:r>
          </a:p>
          <a:p>
            <a:pPr marL="457200" indent="-222250">
              <a:spcBef>
                <a:spcPts val="600"/>
              </a:spcBef>
              <a:spcAft>
                <a:spcPts val="600"/>
              </a:spcAft>
              <a:buFont typeface="Arial" pitchFamily="34" charset="0"/>
              <a:buChar char="•"/>
            </a:pPr>
            <a:r>
              <a:rPr lang="en-US" sz="2400" b="0" dirty="0" smtClean="0"/>
              <a:t>Attribute – The quality attribute that is of concern here.</a:t>
            </a:r>
            <a:br>
              <a:rPr lang="en-US" sz="2400" b="0" dirty="0" smtClean="0"/>
            </a:br>
            <a:r>
              <a:rPr lang="en-US" sz="2400" b="0" dirty="0" smtClean="0"/>
              <a:t>Typical quality attributes are: </a:t>
            </a:r>
            <a:r>
              <a:rPr lang="en-US" sz="2400" b="0" dirty="0"/>
              <a:t>p</a:t>
            </a:r>
            <a:r>
              <a:rPr lang="en-US" sz="2400" b="0" dirty="0" smtClean="0"/>
              <a:t>erformance, availability, extensibility, security, testability, usability</a:t>
            </a:r>
            <a:br>
              <a:rPr lang="en-US" sz="2400" b="0" dirty="0" smtClean="0"/>
            </a:br>
            <a:r>
              <a:rPr lang="en-US" sz="2400" b="0" dirty="0" smtClean="0"/>
              <a:t>Quality attributes are not limited to those mentioned above. They can be anything that makes sense to the actors of the system, such as </a:t>
            </a:r>
            <a:r>
              <a:rPr lang="en-US" sz="2400" b="0" dirty="0" err="1" smtClean="0"/>
              <a:t>deployability</a:t>
            </a:r>
            <a:r>
              <a:rPr lang="en-US" sz="2400" b="0" dirty="0" smtClean="0"/>
              <a:t>.</a:t>
            </a:r>
          </a:p>
        </p:txBody>
      </p:sp>
    </p:spTree>
    <p:extLst>
      <p:ext uri="{BB962C8B-B14F-4D97-AF65-F5344CB8AC3E}">
        <p14:creationId xmlns:p14="http://schemas.microsoft.com/office/powerpoint/2010/main" val="391562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94980"/>
          </a:xfrm>
        </p:spPr>
        <p:txBody>
          <a:bodyPr/>
          <a:lstStyle/>
          <a:p>
            <a:pPr eaLnBrk="1" hangingPunct="1"/>
            <a:r>
              <a:rPr lang="en-US" dirty="0" smtClean="0"/>
              <a:t>QA Scenarios – Information Pieces – </a:t>
            </a:r>
            <a:r>
              <a:rPr lang="en-US" dirty="0"/>
              <a:t>3</a:t>
            </a:r>
            <a:r>
              <a:rPr lang="en-US" dirty="0" smtClean="0"/>
              <a:t> </a:t>
            </a:r>
          </a:p>
        </p:txBody>
      </p:sp>
      <p:sp>
        <p:nvSpPr>
          <p:cNvPr id="15" name="Rectangle 14"/>
          <p:cNvSpPr/>
          <p:nvPr/>
        </p:nvSpPr>
        <p:spPr>
          <a:xfrm>
            <a:off x="498869" y="1103970"/>
            <a:ext cx="8121024" cy="4247316"/>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Scenario Refinement – </a:t>
            </a:r>
            <a:r>
              <a:rPr lang="en-US" sz="2400" b="0" dirty="0"/>
              <a:t>A </a:t>
            </a:r>
            <a:r>
              <a:rPr lang="en-US" sz="2400" b="0" dirty="0" smtClean="0"/>
              <a:t>detailed, structured description of </a:t>
            </a:r>
            <a:r>
              <a:rPr lang="en-US" sz="2400" b="0" dirty="0"/>
              <a:t>this </a:t>
            </a:r>
            <a:r>
              <a:rPr lang="en-US" sz="2400" b="0" dirty="0" smtClean="0"/>
              <a:t>scenario. </a:t>
            </a:r>
            <a:endParaRPr lang="en-US" sz="2400" b="0" dirty="0"/>
          </a:p>
          <a:p>
            <a:pPr marL="914400" lvl="1" indent="-222250">
              <a:spcBef>
                <a:spcPts val="600"/>
              </a:spcBef>
              <a:spcAft>
                <a:spcPts val="600"/>
              </a:spcAft>
              <a:buFont typeface="Arial" pitchFamily="34" charset="0"/>
              <a:buChar char="•"/>
            </a:pPr>
            <a:r>
              <a:rPr lang="en-US" sz="2400" b="0" dirty="0" smtClean="0"/>
              <a:t>Stimulus – The activity that marks the start of this scenario. This can be the initial action of a use case or the start of a step within a use case.</a:t>
            </a:r>
          </a:p>
          <a:p>
            <a:pPr marL="914400" lvl="1" indent="-222250">
              <a:spcBef>
                <a:spcPts val="600"/>
              </a:spcBef>
              <a:spcAft>
                <a:spcPts val="600"/>
              </a:spcAft>
              <a:buFont typeface="Arial" pitchFamily="34" charset="0"/>
              <a:buChar char="•"/>
            </a:pPr>
            <a:r>
              <a:rPr lang="en-US" sz="2400" b="0" dirty="0" smtClean="0"/>
              <a:t>Source of the stimulus – who provided the stimulus. This is typically the actor of the use case.</a:t>
            </a:r>
          </a:p>
          <a:p>
            <a:pPr marL="914400" lvl="1" indent="-222250">
              <a:spcBef>
                <a:spcPts val="600"/>
              </a:spcBef>
              <a:spcAft>
                <a:spcPts val="600"/>
              </a:spcAft>
              <a:buFont typeface="Arial" pitchFamily="34" charset="0"/>
              <a:buChar char="•"/>
            </a:pPr>
            <a:r>
              <a:rPr lang="en-US" sz="2400" b="0" dirty="0" smtClean="0"/>
              <a:t>Environment – describes the conditions in which the system must be before that stimulus is makes sense, e.g. user is logged in</a:t>
            </a:r>
          </a:p>
        </p:txBody>
      </p:sp>
    </p:spTree>
    <p:extLst>
      <p:ext uri="{BB962C8B-B14F-4D97-AF65-F5344CB8AC3E}">
        <p14:creationId xmlns:p14="http://schemas.microsoft.com/office/powerpoint/2010/main" val="559050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530225" y="420688"/>
            <a:ext cx="8501063" cy="394980"/>
          </a:xfrm>
        </p:spPr>
        <p:txBody>
          <a:bodyPr/>
          <a:lstStyle/>
          <a:p>
            <a:pPr eaLnBrk="1" hangingPunct="1"/>
            <a:r>
              <a:rPr lang="en-US" dirty="0" smtClean="0"/>
              <a:t>QA Scenarios – Information Pieces – 4 </a:t>
            </a:r>
          </a:p>
        </p:txBody>
      </p:sp>
      <p:sp>
        <p:nvSpPr>
          <p:cNvPr id="15" name="Rectangle 14"/>
          <p:cNvSpPr/>
          <p:nvPr/>
        </p:nvSpPr>
        <p:spPr>
          <a:xfrm>
            <a:off x="498869" y="1103970"/>
            <a:ext cx="8121024" cy="4985980"/>
          </a:xfrm>
          <a:prstGeom prst="rect">
            <a:avLst/>
          </a:prstGeom>
        </p:spPr>
        <p:txBody>
          <a:bodyPr wrap="square">
            <a:spAutoFit/>
          </a:bodyPr>
          <a:lstStyle/>
          <a:p>
            <a:pPr marL="457200" indent="-222250">
              <a:spcBef>
                <a:spcPts val="600"/>
              </a:spcBef>
              <a:spcAft>
                <a:spcPts val="600"/>
              </a:spcAft>
              <a:buFont typeface="Arial" pitchFamily="34" charset="0"/>
              <a:buChar char="•"/>
            </a:pPr>
            <a:r>
              <a:rPr lang="en-US" sz="2400" b="0" dirty="0" smtClean="0"/>
              <a:t>Scenario Refinement – </a:t>
            </a:r>
            <a:r>
              <a:rPr lang="en-US" sz="2400" b="0" dirty="0"/>
              <a:t>A </a:t>
            </a:r>
            <a:r>
              <a:rPr lang="en-US" sz="2400" b="0" dirty="0" smtClean="0"/>
              <a:t>detailed, structured description of </a:t>
            </a:r>
            <a:r>
              <a:rPr lang="en-US" sz="2400" b="0" dirty="0"/>
              <a:t>this </a:t>
            </a:r>
            <a:r>
              <a:rPr lang="en-US" sz="2400" b="0" dirty="0" smtClean="0"/>
              <a:t>scenario. </a:t>
            </a:r>
            <a:endParaRPr lang="en-US" sz="2400" b="0" dirty="0"/>
          </a:p>
          <a:p>
            <a:pPr marL="914400" lvl="1" indent="-222250">
              <a:spcBef>
                <a:spcPts val="600"/>
              </a:spcBef>
              <a:spcAft>
                <a:spcPts val="600"/>
              </a:spcAft>
              <a:buFont typeface="Arial" pitchFamily="34" charset="0"/>
              <a:buChar char="•"/>
            </a:pPr>
            <a:r>
              <a:rPr lang="en-US" sz="2400" b="0" dirty="0" smtClean="0"/>
              <a:t>Artifact – The part of the system that has to </a:t>
            </a:r>
            <a:r>
              <a:rPr lang="en-US" sz="2400" b="0" dirty="0" err="1" smtClean="0"/>
              <a:t>repond</a:t>
            </a:r>
            <a:r>
              <a:rPr lang="en-US" sz="2400" b="0" dirty="0" smtClean="0"/>
              <a:t> to the stimulus, e.g. the user interface in a scenario like: “An user adapts the UI … “.</a:t>
            </a:r>
          </a:p>
          <a:p>
            <a:pPr marL="914400" lvl="1" indent="-222250">
              <a:spcBef>
                <a:spcPts val="600"/>
              </a:spcBef>
              <a:spcAft>
                <a:spcPts val="600"/>
              </a:spcAft>
              <a:buFont typeface="Arial" pitchFamily="34" charset="0"/>
              <a:buChar char="•"/>
            </a:pPr>
            <a:r>
              <a:rPr lang="en-US" sz="2400" b="0" dirty="0" smtClean="0"/>
              <a:t>Response – the expected responds of the system. This is usually a system activity described in a use case or a step of a use case.</a:t>
            </a:r>
          </a:p>
          <a:p>
            <a:pPr marL="914400" lvl="1" indent="-222250">
              <a:spcBef>
                <a:spcPts val="600"/>
              </a:spcBef>
              <a:spcAft>
                <a:spcPts val="600"/>
              </a:spcAft>
              <a:buFont typeface="Arial" pitchFamily="34" charset="0"/>
              <a:buChar char="•"/>
            </a:pPr>
            <a:r>
              <a:rPr lang="en-US" sz="2400" b="0" dirty="0" smtClean="0"/>
              <a:t>Response measure – a measure that describes the expectation of how well this scenario has to respond, e.g. in 98% of the cases the system recovers from a transient failure.</a:t>
            </a:r>
          </a:p>
        </p:txBody>
      </p:sp>
    </p:spTree>
    <p:extLst>
      <p:ext uri="{BB962C8B-B14F-4D97-AF65-F5344CB8AC3E}">
        <p14:creationId xmlns:p14="http://schemas.microsoft.com/office/powerpoint/2010/main" val="2733793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Quality Attribute Scenario Template</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5" name="Table 4"/>
          <p:cNvGraphicFramePr>
            <a:graphicFrameLocks noGrp="1"/>
          </p:cNvGraphicFramePr>
          <p:nvPr/>
        </p:nvGraphicFramePr>
        <p:xfrm>
          <a:off x="643546" y="1040162"/>
          <a:ext cx="7864833" cy="4591205"/>
        </p:xfrm>
        <a:graphic>
          <a:graphicData uri="http://schemas.openxmlformats.org/drawingml/2006/table">
            <a:tbl>
              <a:tblPr/>
              <a:tblGrid>
                <a:gridCol w="1420949"/>
                <a:gridCol w="1961095"/>
                <a:gridCol w="4482789"/>
              </a:tblGrid>
              <a:tr h="337836">
                <a:tc gridSpan="3">
                  <a:txBody>
                    <a:bodyPr/>
                    <a:lstStyle/>
                    <a:p>
                      <a:pPr marL="0" marR="0">
                        <a:spcBef>
                          <a:spcPts val="0"/>
                        </a:spcBef>
                        <a:spcAft>
                          <a:spcPts val="0"/>
                        </a:spcAft>
                      </a:pPr>
                      <a:r>
                        <a:rPr lang="en-US" sz="1600" b="1" dirty="0">
                          <a:latin typeface="Arial"/>
                          <a:ea typeface="Times New Roman"/>
                          <a:cs typeface="Times New Roman"/>
                        </a:rPr>
                        <a:t>Scenario </a:t>
                      </a:r>
                      <a:r>
                        <a:rPr lang="en-US" sz="1600" b="1" dirty="0" smtClean="0">
                          <a:latin typeface="Arial"/>
                          <a:ea typeface="Times New Roman"/>
                          <a:cs typeface="Times New Roman"/>
                        </a:rPr>
                        <a:t>ID</a:t>
                      </a:r>
                      <a:r>
                        <a:rPr lang="en-US" sz="1600" b="1" baseline="0" dirty="0" smtClean="0">
                          <a:latin typeface="Arial"/>
                          <a:ea typeface="Times New Roman"/>
                          <a:cs typeface="Times New Roman"/>
                        </a:rPr>
                        <a:t> and short description</a:t>
                      </a:r>
                      <a:endParaRPr lang="en-US" sz="1600" dirty="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r>
              <a:tr h="587087">
                <a:tc>
                  <a:txBody>
                    <a:bodyPr/>
                    <a:lstStyle/>
                    <a:p>
                      <a:pPr marL="0" marR="0">
                        <a:spcBef>
                          <a:spcPts val="0"/>
                        </a:spcBef>
                        <a:spcAft>
                          <a:spcPts val="0"/>
                        </a:spcAft>
                      </a:pPr>
                      <a:r>
                        <a:rPr lang="en-US" sz="1600" b="1">
                          <a:latin typeface="Arial"/>
                          <a:ea typeface="Times New Roman"/>
                          <a:cs typeface="Times New Roman"/>
                        </a:rPr>
                        <a:t>Scenario</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smtClean="0">
                          <a:latin typeface="Arial"/>
                          <a:ea typeface="Times New Roman"/>
                          <a:cs typeface="Times New Roman"/>
                        </a:rPr>
                        <a:t>The goal of this scenario.</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337836">
                <a:tc>
                  <a:txBody>
                    <a:bodyPr/>
                    <a:lstStyle/>
                    <a:p>
                      <a:pPr marL="0" marR="0">
                        <a:spcBef>
                          <a:spcPts val="0"/>
                        </a:spcBef>
                        <a:spcAft>
                          <a:spcPts val="0"/>
                        </a:spcAft>
                      </a:pPr>
                      <a:r>
                        <a:rPr lang="en-US" sz="1600" b="1">
                          <a:latin typeface="Arial"/>
                          <a:ea typeface="Times New Roman"/>
                          <a:cs typeface="Times New Roman"/>
                        </a:rPr>
                        <a:t>Attribute</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smtClean="0">
                          <a:latin typeface="Arial"/>
                          <a:ea typeface="Times New Roman"/>
                          <a:cs typeface="Times New Roman"/>
                        </a:rPr>
                        <a:t>Quality attribute addressed</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659034">
                <a:tc>
                  <a:txBody>
                    <a:bodyPr/>
                    <a:lstStyle/>
                    <a:p>
                      <a:pPr marL="0" marR="0">
                        <a:spcBef>
                          <a:spcPts val="0"/>
                        </a:spcBef>
                        <a:spcAft>
                          <a:spcPts val="0"/>
                        </a:spcAft>
                      </a:pPr>
                      <a:r>
                        <a:rPr lang="en-US" sz="1600" b="1">
                          <a:latin typeface="Arial"/>
                          <a:ea typeface="Times New Roman"/>
                          <a:cs typeface="Times New Roman"/>
                        </a:rPr>
                        <a:t>Attribute Concern</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smtClean="0">
                          <a:latin typeface="Arial"/>
                          <a:ea typeface="Times New Roman"/>
                          <a:cs typeface="Times New Roman"/>
                        </a:rPr>
                        <a:t>Specific concern of the quality attribute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337836">
                <a:tc rowSpan="6">
                  <a:txBody>
                    <a:bodyPr/>
                    <a:lstStyle/>
                    <a:p>
                      <a:pPr marL="0" marR="0">
                        <a:spcBef>
                          <a:spcPts val="0"/>
                        </a:spcBef>
                        <a:spcAft>
                          <a:spcPts val="0"/>
                        </a:spcAft>
                      </a:pPr>
                      <a:r>
                        <a:rPr lang="en-US" sz="1600" b="1">
                          <a:latin typeface="Arial"/>
                          <a:ea typeface="Times New Roman"/>
                          <a:cs typeface="Times New Roman"/>
                        </a:rPr>
                        <a:t>Scenario Refinement</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Arial"/>
                          <a:ea typeface="Times New Roman"/>
                          <a:cs typeface="Times New Roman"/>
                        </a:rPr>
                        <a:t>Stimulus</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This trigger for this scenario</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Stimulus Source</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Who creates the trigger. Typically</a:t>
                      </a:r>
                      <a:r>
                        <a:rPr lang="en-US" sz="1600" baseline="0" dirty="0" smtClean="0">
                          <a:latin typeface="Arial"/>
                          <a:ea typeface="Times New Roman"/>
                          <a:cs typeface="Times New Roman"/>
                        </a:rPr>
                        <a:t> an actor</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034">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Environment</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The conditions that have to be true for this scenario to be valid</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Artifact</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The part of the system involved in this scenario</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Response</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The expected response (actions of the system)</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034">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Response Measure</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Arial"/>
                          <a:ea typeface="Times New Roman"/>
                          <a:cs typeface="Times New Roman"/>
                        </a:rPr>
                        <a:t>The measure that indicates the achievement of this scenario.</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Campus Bridging Quality Attribute Scenario – 1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5" name="Table 4"/>
          <p:cNvGraphicFramePr>
            <a:graphicFrameLocks noGrp="1"/>
          </p:cNvGraphicFramePr>
          <p:nvPr>
            <p:extLst>
              <p:ext uri="{D42A27DB-BD31-4B8C-83A1-F6EECF244321}">
                <p14:modId xmlns:p14="http://schemas.microsoft.com/office/powerpoint/2010/main" val="3992800830"/>
              </p:ext>
            </p:extLst>
          </p:nvPr>
        </p:nvGraphicFramePr>
        <p:xfrm>
          <a:off x="643546" y="1040162"/>
          <a:ext cx="7864833" cy="4173269"/>
        </p:xfrm>
        <a:graphic>
          <a:graphicData uri="http://schemas.openxmlformats.org/drawingml/2006/table">
            <a:tbl>
              <a:tblPr/>
              <a:tblGrid>
                <a:gridCol w="1420949"/>
                <a:gridCol w="1961095"/>
                <a:gridCol w="4482789"/>
              </a:tblGrid>
              <a:tr h="1037764">
                <a:tc gridSpan="3">
                  <a:txBody>
                    <a:bodyPr/>
                    <a:lstStyle/>
                    <a:p>
                      <a:r>
                        <a:rPr lang="en-US" sz="1800" b="1" kern="1200" baseline="0" dirty="0" smtClean="0">
                          <a:solidFill>
                            <a:schemeClr val="tx1"/>
                          </a:solidFill>
                          <a:latin typeface="+mn-lt"/>
                          <a:ea typeface="+mn-ea"/>
                          <a:cs typeface="+mn-cs"/>
                        </a:rPr>
                        <a:t>CB4.3 Successful automated recovery of transient failures in file transfer</a:t>
                      </a:r>
                    </a:p>
                  </a:txBody>
                  <a:tcPr marL="51877" marR="51877" marT="6315" marB="6315">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r>
              <a:tr h="1085499">
                <a:tc>
                  <a:txBody>
                    <a:bodyPr/>
                    <a:lstStyle/>
                    <a:p>
                      <a:pPr marL="0" marR="0">
                        <a:spcBef>
                          <a:spcPts val="0"/>
                        </a:spcBef>
                        <a:spcAft>
                          <a:spcPts val="0"/>
                        </a:spcAft>
                      </a:pPr>
                      <a:r>
                        <a:rPr lang="en-US" sz="1600" b="1">
                          <a:latin typeface="Arial"/>
                          <a:ea typeface="Times New Roman"/>
                          <a:cs typeface="Times New Roman"/>
                        </a:rPr>
                        <a:t>Scenario</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smtClean="0">
                          <a:latin typeface="+mn-lt"/>
                          <a:ea typeface="Times New Roman"/>
                          <a:cs typeface="Times New Roman"/>
                        </a:rPr>
                        <a:t>For transient failures, the system should be able to restart a transfer and notify the user once the transfer has completed successfully</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624644">
                <a:tc>
                  <a:txBody>
                    <a:bodyPr/>
                    <a:lstStyle/>
                    <a:p>
                      <a:pPr marL="0" marR="0">
                        <a:spcBef>
                          <a:spcPts val="0"/>
                        </a:spcBef>
                        <a:spcAft>
                          <a:spcPts val="0"/>
                        </a:spcAft>
                      </a:pPr>
                      <a:r>
                        <a:rPr lang="en-US" sz="1600" b="1">
                          <a:latin typeface="Arial"/>
                          <a:ea typeface="Times New Roman"/>
                          <a:cs typeface="Times New Roman"/>
                        </a:rPr>
                        <a:t>Attribute</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kern="1200" dirty="0" smtClean="0">
                          <a:solidFill>
                            <a:schemeClr val="tx1"/>
                          </a:solidFill>
                          <a:latin typeface="+mn-lt"/>
                          <a:ea typeface="Times New Roman"/>
                          <a:cs typeface="Times New Roman"/>
                        </a:rPr>
                        <a:t>Availability</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350637">
                <a:tc>
                  <a:txBody>
                    <a:bodyPr/>
                    <a:lstStyle/>
                    <a:p>
                      <a:pPr marL="0" marR="0">
                        <a:spcBef>
                          <a:spcPts val="0"/>
                        </a:spcBef>
                        <a:spcAft>
                          <a:spcPts val="0"/>
                        </a:spcAft>
                      </a:pPr>
                      <a:r>
                        <a:rPr lang="en-US" sz="1600" b="1">
                          <a:latin typeface="Arial"/>
                          <a:ea typeface="Times New Roman"/>
                          <a:cs typeface="Times New Roman"/>
                        </a:rPr>
                        <a:t>Attribute Concern</a:t>
                      </a:r>
                      <a:endParaRPr lang="en-US" sz="160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r>
                        <a:rPr lang="en-US" sz="1600" kern="1200" dirty="0" smtClean="0">
                          <a:solidFill>
                            <a:schemeClr val="tx1"/>
                          </a:solidFill>
                          <a:latin typeface="+mn-lt"/>
                          <a:ea typeface="Times New Roman"/>
                          <a:cs typeface="Times New Roman"/>
                        </a:rPr>
                        <a:t>File access</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925052">
                <a:tc>
                  <a:txBody>
                    <a:bodyPr/>
                    <a:lstStyle/>
                    <a:p>
                      <a:pPr marL="0" marR="0">
                        <a:spcBef>
                          <a:spcPts val="0"/>
                        </a:spcBef>
                        <a:spcAft>
                          <a:spcPts val="0"/>
                        </a:spcAft>
                      </a:pPr>
                      <a:r>
                        <a:rPr lang="en-US" sz="1600" b="1" dirty="0">
                          <a:latin typeface="Arial"/>
                          <a:ea typeface="Times New Roman"/>
                          <a:cs typeface="Times New Roman"/>
                        </a:rPr>
                        <a:t>Scenario Refinement</a:t>
                      </a:r>
                      <a:endParaRPr lang="en-US" sz="1600" dirty="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kern="1200" dirty="0" smtClean="0">
                        <a:solidFill>
                          <a:schemeClr val="tx1"/>
                        </a:solidFill>
                        <a:latin typeface="+mn-lt"/>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483567" y="1059365"/>
            <a:ext cx="4126442" cy="3122341"/>
          </a:xfrm>
          <a:prstGeom prst="rect">
            <a:avLst/>
          </a:prstGeom>
          <a:noFill/>
          <a:ln w="9525">
            <a:noFill/>
            <a:miter lim="800000"/>
            <a:headEnd/>
            <a:tailEnd/>
          </a:ln>
        </p:spPr>
      </p:pic>
      <p:sp>
        <p:nvSpPr>
          <p:cNvPr id="7" name="Rectangle 2"/>
          <p:cNvSpPr>
            <a:spLocks noGrp="1" noChangeArrowheads="1"/>
          </p:cNvSpPr>
          <p:nvPr>
            <p:ph type="title" idx="4294967295"/>
          </p:nvPr>
        </p:nvSpPr>
        <p:spPr>
          <a:xfrm>
            <a:off x="530225" y="420688"/>
            <a:ext cx="8501063" cy="384175"/>
          </a:xfrm>
        </p:spPr>
        <p:txBody>
          <a:bodyPr/>
          <a:lstStyle/>
          <a:p>
            <a:pPr eaLnBrk="1" hangingPunct="1"/>
            <a:r>
              <a:rPr lang="en-US" dirty="0" smtClean="0"/>
              <a:t>Use Cases vs. Requirements</a:t>
            </a:r>
          </a:p>
        </p:txBody>
      </p:sp>
      <p:sp>
        <p:nvSpPr>
          <p:cNvPr id="8" name="Rectangle 7"/>
          <p:cNvSpPr/>
          <p:nvPr/>
        </p:nvSpPr>
        <p:spPr>
          <a:xfrm>
            <a:off x="4758632" y="1672683"/>
            <a:ext cx="4073133" cy="1708160"/>
          </a:xfrm>
          <a:prstGeom prst="rect">
            <a:avLst/>
          </a:prstGeom>
        </p:spPr>
        <p:txBody>
          <a:bodyPr wrap="square">
            <a:spAutoFit/>
          </a:bodyPr>
          <a:lstStyle/>
          <a:p>
            <a:pPr>
              <a:spcAft>
                <a:spcPts val="600"/>
              </a:spcAft>
            </a:pPr>
            <a:r>
              <a:rPr lang="en-US" b="0" dirty="0" smtClean="0"/>
              <a:t>Requirement documents are a terrible tool to explain someone what a system is supposed to do. </a:t>
            </a:r>
          </a:p>
          <a:p>
            <a:pPr>
              <a:spcAft>
                <a:spcPts val="600"/>
              </a:spcAft>
            </a:pPr>
            <a:r>
              <a:rPr lang="en-US" b="0" dirty="0" smtClean="0"/>
              <a:t>It is like looking at all the trees without an idea about the forest.</a:t>
            </a:r>
          </a:p>
        </p:txBody>
      </p:sp>
      <p:sp>
        <p:nvSpPr>
          <p:cNvPr id="9" name="Rectangle 8"/>
          <p:cNvSpPr/>
          <p:nvPr/>
        </p:nvSpPr>
        <p:spPr>
          <a:xfrm>
            <a:off x="457200" y="4417661"/>
            <a:ext cx="8318810" cy="1400383"/>
          </a:xfrm>
          <a:prstGeom prst="rect">
            <a:avLst/>
          </a:prstGeom>
        </p:spPr>
        <p:txBody>
          <a:bodyPr wrap="square">
            <a:spAutoFit/>
          </a:bodyPr>
          <a:lstStyle/>
          <a:p>
            <a:pPr>
              <a:spcAft>
                <a:spcPts val="600"/>
              </a:spcAft>
            </a:pPr>
            <a:r>
              <a:rPr lang="en-US" b="0" dirty="0" smtClean="0"/>
              <a:t>The use cases are the attempt to describe the forest – to describe what a user tries to achieve by using the system.</a:t>
            </a:r>
          </a:p>
          <a:p>
            <a:pPr>
              <a:spcAft>
                <a:spcPts val="600"/>
              </a:spcAft>
            </a:pPr>
            <a:r>
              <a:rPr lang="en-US" b="0" dirty="0" smtClean="0"/>
              <a:t>Use cases are a communication tool to explain a users intent – they provide the context in which to interpret the requirements.</a:t>
            </a:r>
          </a:p>
        </p:txBody>
      </p:sp>
    </p:spTree>
    <p:extLst>
      <p:ext uri="{BB962C8B-B14F-4D97-AF65-F5344CB8AC3E}">
        <p14:creationId xmlns:p14="http://schemas.microsoft.com/office/powerpoint/2010/main" val="30914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87798"/>
          </a:xfrm>
        </p:spPr>
        <p:txBody>
          <a:bodyPr/>
          <a:lstStyle/>
          <a:p>
            <a:pPr eaLnBrk="1" hangingPunct="1"/>
            <a:r>
              <a:rPr lang="en-US" dirty="0" smtClean="0"/>
              <a:t>Campus Bridging Quality Attribute Scenario – 2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6" name="Table 5"/>
          <p:cNvGraphicFramePr>
            <a:graphicFrameLocks noGrp="1"/>
          </p:cNvGraphicFramePr>
          <p:nvPr>
            <p:extLst>
              <p:ext uri="{D42A27DB-BD31-4B8C-83A1-F6EECF244321}">
                <p14:modId xmlns:p14="http://schemas.microsoft.com/office/powerpoint/2010/main" val="1304092567"/>
              </p:ext>
            </p:extLst>
          </p:nvPr>
        </p:nvGraphicFramePr>
        <p:xfrm>
          <a:off x="643546" y="1040162"/>
          <a:ext cx="7864833" cy="4213542"/>
        </p:xfrm>
        <a:graphic>
          <a:graphicData uri="http://schemas.openxmlformats.org/drawingml/2006/table">
            <a:tbl>
              <a:tblPr/>
              <a:tblGrid>
                <a:gridCol w="1420949"/>
                <a:gridCol w="1961095"/>
                <a:gridCol w="4482789"/>
              </a:tblGrid>
              <a:tr h="337836">
                <a:tc gridSpan="3">
                  <a:txBody>
                    <a:bodyPr/>
                    <a:lstStyle/>
                    <a:p>
                      <a:r>
                        <a:rPr lang="en-US" sz="1800" b="1" kern="1200" baseline="0" dirty="0" smtClean="0">
                          <a:solidFill>
                            <a:schemeClr val="tx1"/>
                          </a:solidFill>
                          <a:latin typeface="+mn-lt"/>
                          <a:ea typeface="+mn-ea"/>
                          <a:cs typeface="+mn-cs"/>
                        </a:rPr>
                        <a:t>CB4.3 Successful automated recovery of transient failures in file transfer</a:t>
                      </a:r>
                    </a:p>
                  </a:txBody>
                  <a:tcPr marL="51877" marR="51877" marT="6315" marB="6315">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r>
              <a:tr h="337836">
                <a:tc rowSpan="6">
                  <a:txBody>
                    <a:bodyPr/>
                    <a:lstStyle/>
                    <a:p>
                      <a:pPr marL="0" marR="0">
                        <a:spcBef>
                          <a:spcPts val="0"/>
                        </a:spcBef>
                        <a:spcAft>
                          <a:spcPts val="0"/>
                        </a:spcAft>
                      </a:pPr>
                      <a:r>
                        <a:rPr lang="en-US" sz="1600" b="1" dirty="0">
                          <a:latin typeface="Arial"/>
                          <a:ea typeface="Times New Roman"/>
                          <a:cs typeface="Times New Roman"/>
                        </a:rPr>
                        <a:t>Scenario Refinement</a:t>
                      </a:r>
                      <a:endParaRPr lang="en-US" sz="1600" dirty="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latin typeface="Arial"/>
                          <a:ea typeface="Times New Roman"/>
                          <a:cs typeface="Times New Roman"/>
                        </a:rPr>
                        <a:t>Stimulus</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kern="1200" dirty="0" smtClean="0">
                          <a:solidFill>
                            <a:schemeClr val="tx1"/>
                          </a:solidFill>
                          <a:latin typeface="+mn-lt"/>
                          <a:ea typeface="Times New Roman"/>
                          <a:cs typeface="Times New Roman"/>
                        </a:rPr>
                        <a:t>A properly authenticated user accesses file or directory</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Stimulus Source</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kern="1200" dirty="0" smtClean="0">
                          <a:solidFill>
                            <a:schemeClr val="tx1"/>
                          </a:solidFill>
                          <a:latin typeface="+mn-lt"/>
                          <a:ea typeface="Times New Roman"/>
                          <a:cs typeface="Times New Roman"/>
                        </a:rPr>
                        <a:t>End user</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034">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Environment</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kern="1200" dirty="0" smtClean="0">
                          <a:solidFill>
                            <a:schemeClr val="tx1"/>
                          </a:solidFill>
                          <a:latin typeface="+mn-lt"/>
                          <a:ea typeface="Times New Roman"/>
                          <a:cs typeface="Times New Roman"/>
                        </a:rPr>
                        <a:t>User has properly initiated a file transfer. An error condition occurs that prevents immediate access.</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dirty="0">
                          <a:latin typeface="Arial"/>
                          <a:ea typeface="Times New Roman"/>
                          <a:cs typeface="Times New Roman"/>
                        </a:rPr>
                        <a:t>Artifact</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kern="1200" dirty="0" smtClean="0">
                          <a:solidFill>
                            <a:schemeClr val="tx1"/>
                          </a:solidFill>
                          <a:latin typeface="+mn-lt"/>
                          <a:ea typeface="Times New Roman"/>
                          <a:cs typeface="Times New Roman"/>
                        </a:rPr>
                        <a:t>XSEDE</a:t>
                      </a: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dirty="0" smtClean="0">
                          <a:latin typeface="+mn-lt"/>
                          <a:ea typeface="Times New Roman"/>
                          <a:cs typeface="Times New Roman"/>
                        </a:rPr>
                        <a:t>Response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ea typeface="Times New Roman"/>
                          <a:cs typeface="Times New Roman"/>
                        </a:rPr>
                        <a:t>System recovers successfully or notifies end user that recovery was unsuccessful.</a:t>
                      </a:r>
                      <a:endParaRPr lang="en-US" sz="1600" dirty="0" smtClean="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836">
                <a:tc vMerge="1">
                  <a:txBody>
                    <a:bodyPr/>
                    <a:lstStyle/>
                    <a:p>
                      <a:endParaRPr lang="en-US"/>
                    </a:p>
                  </a:txBody>
                  <a:tcPr/>
                </a:tc>
                <a:tc>
                  <a:txBody>
                    <a:bodyPr/>
                    <a:lstStyle/>
                    <a:p>
                      <a:pPr marL="0" marR="0">
                        <a:spcBef>
                          <a:spcPts val="0"/>
                        </a:spcBef>
                        <a:spcAft>
                          <a:spcPts val="0"/>
                        </a:spcAft>
                      </a:pPr>
                      <a:r>
                        <a:rPr lang="en-US" sz="1600" dirty="0" smtClean="0">
                          <a:latin typeface="Arial"/>
                          <a:ea typeface="Times New Roman"/>
                          <a:cs typeface="Times New Roman"/>
                        </a:rPr>
                        <a:t>Response Measure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latin typeface="+mn-lt"/>
                          <a:ea typeface="Times New Roman"/>
                          <a:cs typeface="Times New Roman"/>
                        </a:rPr>
                        <a:t>At least 98% of user-initiated file transfers complete fully and successfully.</a:t>
                      </a:r>
                    </a:p>
                    <a:p>
                      <a:pPr marL="0" marR="0">
                        <a:spcBef>
                          <a:spcPts val="0"/>
                        </a:spcBef>
                        <a:spcAft>
                          <a:spcPts val="0"/>
                        </a:spcAft>
                      </a:pPr>
                      <a:r>
                        <a:rPr lang="en-US" sz="1600" dirty="0" smtClean="0">
                          <a:latin typeface="+mn-lt"/>
                          <a:ea typeface="Times New Roman"/>
                          <a:cs typeface="Times New Roman"/>
                        </a:rPr>
                        <a:t>If transfer does not complete as requested, user is notified within 5 minutes of the system’s termination of attempts to restart.</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4046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33400" y="422275"/>
            <a:ext cx="8153400" cy="394980"/>
          </a:xfrm>
        </p:spPr>
        <p:txBody>
          <a:bodyPr/>
          <a:lstStyle/>
          <a:p>
            <a:pPr eaLnBrk="1" hangingPunct="1"/>
            <a:r>
              <a:rPr lang="en-US" dirty="0" smtClean="0"/>
              <a:t>Use Cases &lt;</a:t>
            </a:r>
            <a:r>
              <a:rPr lang="en-US" dirty="0"/>
              <a:t>−&gt; </a:t>
            </a:r>
            <a:r>
              <a:rPr lang="en-US" dirty="0" smtClean="0"/>
              <a:t>Quality Attribute Scenarios </a:t>
            </a:r>
          </a:p>
        </p:txBody>
      </p:sp>
      <p:sp>
        <p:nvSpPr>
          <p:cNvPr id="22532" name="Text Box 5"/>
          <p:cNvSpPr txBox="1">
            <a:spLocks noChangeArrowheads="1"/>
          </p:cNvSpPr>
          <p:nvPr/>
        </p:nvSpPr>
        <p:spPr bwMode="auto">
          <a:xfrm>
            <a:off x="4648200" y="1219200"/>
            <a:ext cx="3657600" cy="304800"/>
          </a:xfrm>
          <a:prstGeom prst="rect">
            <a:avLst/>
          </a:prstGeom>
          <a:noFill/>
          <a:ln w="38100">
            <a:noFill/>
            <a:miter lim="800000"/>
            <a:headEnd/>
            <a:tailEnd/>
          </a:ln>
        </p:spPr>
        <p:txBody>
          <a:bodyPr lIns="0" tIns="0" rIns="0" bIns="0">
            <a:spAutoFit/>
          </a:bodyPr>
          <a:lstStyle/>
          <a:p>
            <a:pPr algn="l">
              <a:spcBef>
                <a:spcPct val="0"/>
              </a:spcBef>
            </a:pPr>
            <a:endParaRPr lang="en-US" sz="1800" b="0" dirty="0">
              <a:solidFill>
                <a:srgbClr val="000000"/>
              </a:solidFill>
              <a:latin typeface="Arial" pitchFamily="34" charset="0"/>
              <a:ea typeface="+mn-ea"/>
            </a:endParaRPr>
          </a:p>
        </p:txBody>
      </p:sp>
      <p:graphicFrame>
        <p:nvGraphicFramePr>
          <p:cNvPr id="5" name="Table 4"/>
          <p:cNvGraphicFramePr>
            <a:graphicFrameLocks noGrp="1"/>
          </p:cNvGraphicFramePr>
          <p:nvPr>
            <p:extLst>
              <p:ext uri="{D42A27DB-BD31-4B8C-83A1-F6EECF244321}">
                <p14:modId xmlns:p14="http://schemas.microsoft.com/office/powerpoint/2010/main" val="1943467280"/>
              </p:ext>
            </p:extLst>
          </p:nvPr>
        </p:nvGraphicFramePr>
        <p:xfrm>
          <a:off x="734942" y="1187450"/>
          <a:ext cx="3314117" cy="3787791"/>
        </p:xfrm>
        <a:graphic>
          <a:graphicData uri="http://schemas.openxmlformats.org/drawingml/2006/table">
            <a:tbl>
              <a:tblPr/>
              <a:tblGrid>
                <a:gridCol w="2477411"/>
                <a:gridCol w="836706"/>
              </a:tblGrid>
              <a:tr h="468085">
                <a:tc>
                  <a:txBody>
                    <a:bodyPr/>
                    <a:lstStyle/>
                    <a:p>
                      <a:pPr marL="0" marR="0">
                        <a:lnSpc>
                          <a:spcPct val="115000"/>
                        </a:lnSpc>
                        <a:spcBef>
                          <a:spcPts val="0"/>
                        </a:spcBef>
                        <a:spcAft>
                          <a:spcPts val="1000"/>
                        </a:spcAft>
                        <a:tabLst>
                          <a:tab pos="457200" algn="l"/>
                        </a:tabLst>
                      </a:pPr>
                      <a:r>
                        <a:rPr lang="en-US" sz="1800" b="1" kern="50" dirty="0">
                          <a:solidFill>
                            <a:srgbClr val="00000A"/>
                          </a:solidFill>
                          <a:latin typeface="Times New Roman"/>
                          <a:ea typeface="Droid Sans Fallback"/>
                          <a:cs typeface="Lohit Hindi"/>
                        </a:rPr>
                        <a:t>Use Case</a:t>
                      </a: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c>
                  <a:txBody>
                    <a:bodyPr/>
                    <a:lstStyle/>
                    <a:p>
                      <a:pPr marL="0" marR="0">
                        <a:lnSpc>
                          <a:spcPct val="115000"/>
                        </a:lnSpc>
                        <a:spcBef>
                          <a:spcPts val="0"/>
                        </a:spcBef>
                        <a:spcAft>
                          <a:spcPts val="1000"/>
                        </a:spcAft>
                        <a:tabLst>
                          <a:tab pos="457200" algn="l"/>
                        </a:tabLst>
                      </a:pPr>
                      <a:endParaRPr lang="en-US" sz="1800" kern="50" dirty="0">
                        <a:solidFill>
                          <a:srgbClr val="00000A"/>
                        </a:solidFill>
                        <a:latin typeface="Times New Roman"/>
                        <a:ea typeface="Droid Sans Fallback"/>
                        <a:cs typeface="Lohit Hindi"/>
                      </a:endParaRPr>
                    </a:p>
                  </a:txBody>
                  <a:tcPr marL="68580" marR="68580" marT="0" marB="0">
                    <a:lnL>
                      <a:noFill/>
                    </a:lnL>
                    <a:lnR>
                      <a:noFill/>
                    </a:lnR>
                    <a:lnT>
                      <a:noFill/>
                    </a:lnT>
                    <a:lnB>
                      <a:noFill/>
                    </a:lnB>
                    <a:solidFill>
                      <a:srgbClr val="D9D9D9"/>
                    </a:solidFill>
                  </a:tcPr>
                </a:tc>
              </a:tr>
              <a:tr h="468085">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Description</a:t>
                      </a: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269890">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References</a:t>
                      </a: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269890">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Actors</a:t>
                      </a: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877142">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Prerequisites</a:t>
                      </a:r>
                      <a:r>
                        <a:rPr lang="en-US" sz="1800" b="1" i="1" kern="50" dirty="0">
                          <a:solidFill>
                            <a:srgbClr val="00000A"/>
                          </a:solidFill>
                          <a:latin typeface="Times New Roman"/>
                          <a:ea typeface="Droid Sans Fallback"/>
                          <a:cs typeface="Lohit Hindi"/>
                        </a:rPr>
                        <a:t> </a:t>
                      </a:r>
                      <a:r>
                        <a:rPr lang="en-US" sz="1800" b="1" i="1" kern="50" dirty="0" smtClean="0">
                          <a:solidFill>
                            <a:srgbClr val="00000A"/>
                          </a:solidFill>
                          <a:latin typeface="Times New Roman"/>
                          <a:ea typeface="Droid Sans Fallback"/>
                          <a:cs typeface="Lohit Hindi"/>
                        </a:rPr>
                        <a:t>(</a:t>
                      </a:r>
                      <a:r>
                        <a:rPr lang="en-US" sz="1600" kern="1200" dirty="0" smtClean="0">
                          <a:solidFill>
                            <a:schemeClr val="tx1"/>
                          </a:solidFill>
                          <a:latin typeface="Arial"/>
                          <a:ea typeface="Times New Roman"/>
                          <a:cs typeface="Times New Roman"/>
                        </a:rPr>
                        <a:t>Dependencies)</a:t>
                      </a:r>
                      <a:r>
                        <a:rPr lang="en-US" sz="1800" b="1" i="1" kern="50" dirty="0" smtClean="0">
                          <a:solidFill>
                            <a:srgbClr val="00000A"/>
                          </a:solidFill>
                          <a:latin typeface="Times New Roman"/>
                          <a:ea typeface="Droid Sans Fallback"/>
                          <a:cs typeface="Lohit Hindi"/>
                        </a:rPr>
                        <a:t> </a:t>
                      </a:r>
                      <a:r>
                        <a:rPr lang="en-US" sz="1600" kern="1200" dirty="0">
                          <a:solidFill>
                            <a:schemeClr val="tx1"/>
                          </a:solidFill>
                          <a:latin typeface="Arial"/>
                          <a:ea typeface="Times New Roman"/>
                          <a:cs typeface="Times New Roman"/>
                        </a:rPr>
                        <a:t>&amp;</a:t>
                      </a:r>
                      <a:r>
                        <a:rPr lang="en-US" sz="1800" b="1" i="1" kern="50" dirty="0">
                          <a:solidFill>
                            <a:srgbClr val="00000A"/>
                          </a:solidFill>
                          <a:latin typeface="Times New Roman"/>
                          <a:ea typeface="Droid Sans Fallback"/>
                          <a:cs typeface="Lohit Hindi"/>
                        </a:rPr>
                        <a:t> </a:t>
                      </a:r>
                      <a:r>
                        <a:rPr lang="en-US" sz="1600" kern="1200" dirty="0">
                          <a:solidFill>
                            <a:schemeClr val="tx1"/>
                          </a:solidFill>
                          <a:latin typeface="Arial"/>
                          <a:ea typeface="Times New Roman"/>
                          <a:cs typeface="Times New Roman"/>
                        </a:rPr>
                        <a:t>Assumptions</a:t>
                      </a: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468085">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Steps</a:t>
                      </a:r>
                    </a:p>
                  </a:txBody>
                  <a:tcPr marL="68580" marR="68580" marT="0" marB="0">
                    <a:lnL>
                      <a:noFill/>
                    </a:lnL>
                    <a:lnR>
                      <a:noFill/>
                    </a:lnR>
                    <a:lnT>
                      <a:noFill/>
                    </a:lnT>
                    <a:lnB>
                      <a:noFill/>
                    </a:lnB>
                    <a:solidFill>
                      <a:srgbClr val="FFFFFF"/>
                    </a:solidFill>
                  </a:tcPr>
                </a:tc>
                <a:tc>
                  <a:txBody>
                    <a:bodyPr/>
                    <a:lstStyle/>
                    <a:p>
                      <a:endParaRPr lang="en-US" dirty="0"/>
                    </a:p>
                  </a:txBody>
                  <a:tcPr marL="68580" marR="68580" marT="0" marB="0">
                    <a:lnL>
                      <a:noFill/>
                    </a:lnL>
                    <a:lnR>
                      <a:noFill/>
                    </a:lnR>
                    <a:lnT>
                      <a:noFill/>
                    </a:lnT>
                    <a:lnB>
                      <a:noFill/>
                    </a:lnB>
                    <a:solidFill>
                      <a:srgbClr val="FFFFFF"/>
                    </a:solidFill>
                  </a:tcPr>
                </a:tc>
              </a:tr>
              <a:tr h="303626">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Variations</a:t>
                      </a:r>
                      <a:r>
                        <a:rPr lang="en-US" sz="1800" b="1" i="1" kern="50" dirty="0">
                          <a:solidFill>
                            <a:srgbClr val="00000A"/>
                          </a:solidFill>
                          <a:latin typeface="Times New Roman"/>
                          <a:ea typeface="Droid Sans Fallback"/>
                          <a:cs typeface="Lohit Hindi"/>
                        </a:rPr>
                        <a:t> </a:t>
                      </a:r>
                      <a:r>
                        <a:rPr lang="en-US" sz="1600" kern="1200" dirty="0">
                          <a:solidFill>
                            <a:schemeClr val="tx1"/>
                          </a:solidFill>
                          <a:latin typeface="Arial"/>
                          <a:ea typeface="Times New Roman"/>
                          <a:cs typeface="Times New Roman"/>
                        </a:rPr>
                        <a:t>(optional</a:t>
                      </a:r>
                      <a:r>
                        <a:rPr lang="en-US" sz="1800" b="1" i="1" kern="50" dirty="0">
                          <a:solidFill>
                            <a:srgbClr val="00000A"/>
                          </a:solidFill>
                          <a:latin typeface="Times New Roman"/>
                          <a:ea typeface="Droid Sans Fallback"/>
                          <a:cs typeface="Lohit Hindi"/>
                        </a:rPr>
                        <a:t>)</a:t>
                      </a:r>
                      <a:endParaRPr lang="en-US" sz="1600" kern="1200" dirty="0">
                        <a:solidFill>
                          <a:schemeClr val="tx1"/>
                        </a:solidFill>
                        <a:latin typeface="Arial"/>
                        <a:ea typeface="Times New Roman"/>
                        <a:cs typeface="Times New Roman"/>
                      </a:endParaRP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303626">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Quality</a:t>
                      </a:r>
                      <a:r>
                        <a:rPr lang="en-US" sz="1800" b="1" i="1" kern="50" dirty="0">
                          <a:solidFill>
                            <a:srgbClr val="00000A"/>
                          </a:solidFill>
                          <a:latin typeface="Times New Roman"/>
                          <a:ea typeface="Droid Sans Fallback"/>
                          <a:cs typeface="Lohit Hindi"/>
                        </a:rPr>
                        <a:t> </a:t>
                      </a:r>
                      <a:r>
                        <a:rPr lang="en-US" sz="1600" kern="1200" dirty="0">
                          <a:solidFill>
                            <a:schemeClr val="tx1"/>
                          </a:solidFill>
                          <a:latin typeface="Arial"/>
                          <a:ea typeface="Times New Roman"/>
                          <a:cs typeface="Times New Roman"/>
                        </a:rPr>
                        <a:t>Attributes</a:t>
                      </a:r>
                    </a:p>
                  </a:txBody>
                  <a:tcPr marL="68580" marR="68580" marT="0" marB="0">
                    <a:lnL>
                      <a:noFill/>
                    </a:lnL>
                    <a:lnR>
                      <a:noFill/>
                    </a:lnR>
                    <a:lnT>
                      <a:noFill/>
                    </a:lnT>
                    <a:lnB>
                      <a:noFill/>
                    </a:lnB>
                    <a:solidFill>
                      <a:srgbClr val="FFFFFF"/>
                    </a:solidFill>
                  </a:tcPr>
                </a:tc>
                <a:tc>
                  <a:txBody>
                    <a:bodyPr/>
                    <a:lstStyle/>
                    <a:p>
                      <a:endParaRPr lang="en-US"/>
                    </a:p>
                  </a:txBody>
                  <a:tcPr marL="68580" marR="68580" marT="0" marB="0">
                    <a:lnL>
                      <a:noFill/>
                    </a:lnL>
                    <a:lnR>
                      <a:noFill/>
                    </a:lnR>
                    <a:lnT>
                      <a:noFill/>
                    </a:lnT>
                    <a:lnB>
                      <a:noFill/>
                    </a:lnB>
                    <a:solidFill>
                      <a:srgbClr val="FFFFFF"/>
                    </a:solidFill>
                  </a:tcPr>
                </a:tc>
              </a:tr>
              <a:tr h="269890">
                <a:tc>
                  <a:txBody>
                    <a:bodyPr/>
                    <a:lstStyle/>
                    <a:p>
                      <a:pPr marL="0" marR="0">
                        <a:lnSpc>
                          <a:spcPct val="115000"/>
                        </a:lnSpc>
                        <a:spcBef>
                          <a:spcPts val="0"/>
                        </a:spcBef>
                        <a:spcAft>
                          <a:spcPts val="1000"/>
                        </a:spcAft>
                        <a:tabLst>
                          <a:tab pos="457200" algn="l"/>
                        </a:tabLst>
                      </a:pPr>
                      <a:r>
                        <a:rPr lang="en-US" sz="1600" kern="1200" dirty="0">
                          <a:solidFill>
                            <a:schemeClr val="tx1"/>
                          </a:solidFill>
                          <a:latin typeface="Arial"/>
                          <a:ea typeface="Times New Roman"/>
                          <a:cs typeface="Times New Roman"/>
                        </a:rPr>
                        <a:t>Issues</a:t>
                      </a:r>
                    </a:p>
                  </a:txBody>
                  <a:tcPr marL="68580" marR="68580" marT="0" marB="0">
                    <a:lnL>
                      <a:noFill/>
                    </a:lnL>
                    <a:lnR>
                      <a:noFill/>
                    </a:lnR>
                    <a:lnT>
                      <a:noFill/>
                    </a:lnT>
                    <a:lnB>
                      <a:noFill/>
                    </a:lnB>
                    <a:solidFill>
                      <a:srgbClr val="FFFFFF"/>
                    </a:solidFill>
                  </a:tcPr>
                </a:tc>
                <a:tc>
                  <a:txBody>
                    <a:bodyPr/>
                    <a:lstStyle/>
                    <a:p>
                      <a:endParaRPr lang="en-US" dirty="0"/>
                    </a:p>
                  </a:txBody>
                  <a:tcPr marL="68580" marR="68580" marT="0" marB="0">
                    <a:lnL>
                      <a:noFill/>
                    </a:lnL>
                    <a:lnR>
                      <a:noFill/>
                    </a:lnR>
                    <a:lnT>
                      <a:noFill/>
                    </a:lnT>
                    <a:lnB>
                      <a:noFill/>
                    </a:lnB>
                    <a:solidFill>
                      <a:srgbClr val="FFFFF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39572353"/>
              </p:ext>
            </p:extLst>
          </p:nvPr>
        </p:nvGraphicFramePr>
        <p:xfrm>
          <a:off x="4408722" y="1150469"/>
          <a:ext cx="3988219" cy="3705415"/>
        </p:xfrm>
        <a:graphic>
          <a:graphicData uri="http://schemas.openxmlformats.org/drawingml/2006/table">
            <a:tbl>
              <a:tblPr/>
              <a:tblGrid>
                <a:gridCol w="1403396"/>
                <a:gridCol w="2226235"/>
                <a:gridCol w="358588"/>
              </a:tblGrid>
              <a:tr h="466046">
                <a:tc gridSpan="3">
                  <a:txBody>
                    <a:bodyPr/>
                    <a:lstStyle/>
                    <a:p>
                      <a:r>
                        <a:rPr lang="en-US" sz="1800" b="1" kern="1200" baseline="0" dirty="0" smtClean="0">
                          <a:solidFill>
                            <a:schemeClr val="tx1"/>
                          </a:solidFill>
                          <a:latin typeface="+mn-lt"/>
                          <a:ea typeface="+mn-ea"/>
                          <a:cs typeface="+mn-cs"/>
                        </a:rPr>
                        <a:t>Quality Attribute Scenario</a:t>
                      </a:r>
                    </a:p>
                  </a:txBody>
                  <a:tcPr marL="51877" marR="51877" marT="6315" marB="6315">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r>
              <a:tr h="466046">
                <a:tc rowSpan="6">
                  <a:txBody>
                    <a:bodyPr/>
                    <a:lstStyle/>
                    <a:p>
                      <a:pPr marL="0" marR="0">
                        <a:spcBef>
                          <a:spcPts val="0"/>
                        </a:spcBef>
                        <a:spcAft>
                          <a:spcPts val="0"/>
                        </a:spcAft>
                      </a:pPr>
                      <a:r>
                        <a:rPr lang="en-US" sz="1600" b="1" dirty="0">
                          <a:latin typeface="Arial"/>
                          <a:ea typeface="Times New Roman"/>
                          <a:cs typeface="Times New Roman"/>
                        </a:rPr>
                        <a:t>Scenario Refinement</a:t>
                      </a:r>
                      <a:endParaRPr lang="en-US" sz="1600" dirty="0">
                        <a:latin typeface="Times New Roman"/>
                        <a:ea typeface="Times New Roman"/>
                        <a:cs typeface="Times New Roman"/>
                      </a:endParaRPr>
                    </a:p>
                  </a:txBody>
                  <a:tcPr marL="51877" marR="51877" marT="6315" marB="6315">
                    <a:lnL w="28575"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latin typeface="Arial"/>
                          <a:ea typeface="Times New Roman"/>
                          <a:cs typeface="Times New Roman"/>
                        </a:rPr>
                        <a:t>Stimulus</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046">
                <a:tc vMerge="1">
                  <a:txBody>
                    <a:bodyPr/>
                    <a:lstStyle/>
                    <a:p>
                      <a:endParaRPr lang="en-US"/>
                    </a:p>
                  </a:txBody>
                  <a:tcPr/>
                </a:tc>
                <a:tc>
                  <a:txBody>
                    <a:bodyPr/>
                    <a:lstStyle/>
                    <a:p>
                      <a:pPr marL="0" marR="0">
                        <a:spcBef>
                          <a:spcPts val="0"/>
                        </a:spcBef>
                        <a:spcAft>
                          <a:spcPts val="0"/>
                        </a:spcAft>
                      </a:pPr>
                      <a:r>
                        <a:rPr lang="en-US" sz="1600" dirty="0">
                          <a:latin typeface="Arial"/>
                          <a:ea typeface="Times New Roman"/>
                          <a:cs typeface="Times New Roman"/>
                        </a:rPr>
                        <a:t>Stimulus Source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9139">
                <a:tc vMerge="1">
                  <a:txBody>
                    <a:bodyPr/>
                    <a:lstStyle/>
                    <a:p>
                      <a:endParaRPr lang="en-US"/>
                    </a:p>
                  </a:txBody>
                  <a:tcPr/>
                </a:tc>
                <a:tc>
                  <a:txBody>
                    <a:bodyPr/>
                    <a:lstStyle/>
                    <a:p>
                      <a:pPr marL="0" marR="0">
                        <a:spcBef>
                          <a:spcPts val="0"/>
                        </a:spcBef>
                        <a:spcAft>
                          <a:spcPts val="0"/>
                        </a:spcAft>
                      </a:pPr>
                      <a:r>
                        <a:rPr lang="en-US" sz="1600">
                          <a:latin typeface="Arial"/>
                          <a:ea typeface="Times New Roman"/>
                          <a:cs typeface="Times New Roman"/>
                        </a:rPr>
                        <a:t>Environment</a:t>
                      </a:r>
                      <a:endParaRPr lang="en-US" sz="160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046">
                <a:tc vMerge="1">
                  <a:txBody>
                    <a:bodyPr/>
                    <a:lstStyle/>
                    <a:p>
                      <a:endParaRPr lang="en-US"/>
                    </a:p>
                  </a:txBody>
                  <a:tcPr/>
                </a:tc>
                <a:tc>
                  <a:txBody>
                    <a:bodyPr/>
                    <a:lstStyle/>
                    <a:p>
                      <a:pPr marL="0" marR="0">
                        <a:spcBef>
                          <a:spcPts val="0"/>
                        </a:spcBef>
                        <a:spcAft>
                          <a:spcPts val="0"/>
                        </a:spcAft>
                      </a:pPr>
                      <a:r>
                        <a:rPr lang="en-US" sz="1600" dirty="0">
                          <a:latin typeface="Arial"/>
                          <a:ea typeface="Times New Roman"/>
                          <a:cs typeface="Times New Roman"/>
                        </a:rPr>
                        <a:t>Artifact</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046">
                <a:tc vMerge="1">
                  <a:txBody>
                    <a:bodyPr/>
                    <a:lstStyle/>
                    <a:p>
                      <a:endParaRPr lang="en-US"/>
                    </a:p>
                  </a:txBody>
                  <a:tcPr/>
                </a:tc>
                <a:tc>
                  <a:txBody>
                    <a:bodyPr/>
                    <a:lstStyle/>
                    <a:p>
                      <a:pPr marL="0" marR="0">
                        <a:spcBef>
                          <a:spcPts val="0"/>
                        </a:spcBef>
                        <a:spcAft>
                          <a:spcPts val="0"/>
                        </a:spcAft>
                      </a:pPr>
                      <a:r>
                        <a:rPr lang="en-US" sz="1600" dirty="0" smtClean="0">
                          <a:latin typeface="+mn-lt"/>
                          <a:ea typeface="Times New Roman"/>
                          <a:cs typeface="Times New Roman"/>
                        </a:rPr>
                        <a:t>Response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046">
                <a:tc vMerge="1">
                  <a:txBody>
                    <a:bodyPr/>
                    <a:lstStyle/>
                    <a:p>
                      <a:endParaRPr lang="en-US"/>
                    </a:p>
                  </a:txBody>
                  <a:tcPr/>
                </a:tc>
                <a:tc>
                  <a:txBody>
                    <a:bodyPr/>
                    <a:lstStyle/>
                    <a:p>
                      <a:pPr marL="0" marR="0">
                        <a:spcBef>
                          <a:spcPts val="0"/>
                        </a:spcBef>
                        <a:spcAft>
                          <a:spcPts val="0"/>
                        </a:spcAft>
                      </a:pPr>
                      <a:r>
                        <a:rPr lang="en-US" sz="1600" dirty="0" smtClean="0">
                          <a:latin typeface="Arial"/>
                          <a:ea typeface="Times New Roman"/>
                          <a:cs typeface="Times New Roman"/>
                        </a:rPr>
                        <a:t>Response Measure</a:t>
                      </a:r>
                      <a:endParaRPr lang="en-US" sz="1600" dirty="0">
                        <a:latin typeface="Times New Roman"/>
                        <a:ea typeface="Times New Roman"/>
                        <a:cs typeface="Times New Roman"/>
                      </a:endParaRPr>
                    </a:p>
                  </a:txBody>
                  <a:tcPr marL="51877" marR="51877" marT="6315" marB="6315">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dirty="0"/>
                    </a:p>
                  </a:txBody>
                  <a:tcPr marL="51877" marR="51877" marT="6315" marB="6315">
                    <a:lnL w="19050" cap="flat" cmpd="dbl"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3" name="Straight Arrow Connector 2"/>
          <p:cNvCxnSpPr/>
          <p:nvPr/>
        </p:nvCxnSpPr>
        <p:spPr bwMode="auto">
          <a:xfrm flipV="1">
            <a:off x="1598706" y="1912472"/>
            <a:ext cx="4362823" cy="1867646"/>
          </a:xfrm>
          <a:prstGeom prst="straightConnector1">
            <a:avLst/>
          </a:prstGeom>
          <a:solidFill>
            <a:srgbClr val="5CA1FB"/>
          </a:solidFill>
          <a:ln w="38100" cap="flat" cmpd="sng" algn="ctr">
            <a:solidFill>
              <a:srgbClr val="FF6600"/>
            </a:solidFill>
            <a:prstDash val="solid"/>
            <a:round/>
            <a:headEnd type="none" w="med" len="med"/>
            <a:tailEnd type="arrow"/>
          </a:ln>
          <a:effectLst/>
        </p:spPr>
      </p:cxnSp>
      <p:cxnSp>
        <p:nvCxnSpPr>
          <p:cNvPr id="9" name="Straight Arrow Connector 8"/>
          <p:cNvCxnSpPr/>
          <p:nvPr/>
        </p:nvCxnSpPr>
        <p:spPr bwMode="auto">
          <a:xfrm flipH="1" flipV="1">
            <a:off x="1658471" y="3810000"/>
            <a:ext cx="4273177" cy="358588"/>
          </a:xfrm>
          <a:prstGeom prst="straightConnector1">
            <a:avLst/>
          </a:prstGeom>
          <a:solidFill>
            <a:srgbClr val="5CA1FB"/>
          </a:solidFill>
          <a:ln w="38100" cap="flat" cmpd="sng" algn="ctr">
            <a:solidFill>
              <a:srgbClr val="FF6600"/>
            </a:solidFill>
            <a:prstDash val="solid"/>
            <a:round/>
            <a:headEnd type="none" w="med" len="med"/>
            <a:tailEnd type="arrow"/>
          </a:ln>
          <a:effectLst/>
        </p:spPr>
      </p:cxnSp>
      <p:cxnSp>
        <p:nvCxnSpPr>
          <p:cNvPr id="12" name="Straight Arrow Connector 11"/>
          <p:cNvCxnSpPr/>
          <p:nvPr/>
        </p:nvCxnSpPr>
        <p:spPr bwMode="auto">
          <a:xfrm>
            <a:off x="2196353" y="2898588"/>
            <a:ext cx="3839882" cy="29883"/>
          </a:xfrm>
          <a:prstGeom prst="straightConnector1">
            <a:avLst/>
          </a:prstGeom>
          <a:solidFill>
            <a:srgbClr val="5CA1FB"/>
          </a:solidFill>
          <a:ln w="38100" cap="flat" cmpd="sng" algn="ctr">
            <a:solidFill>
              <a:srgbClr val="FF6600"/>
            </a:solidFill>
            <a:prstDash val="solid"/>
            <a:round/>
            <a:headEnd type="none" w="med" len="med"/>
            <a:tailEnd type="arrow"/>
          </a:ln>
          <a:effectLst/>
        </p:spPr>
      </p:cxnSp>
      <p:cxnSp>
        <p:nvCxnSpPr>
          <p:cNvPr id="15" name="Straight Arrow Connector 14"/>
          <p:cNvCxnSpPr/>
          <p:nvPr/>
        </p:nvCxnSpPr>
        <p:spPr bwMode="auto">
          <a:xfrm flipV="1">
            <a:off x="1509059" y="2375647"/>
            <a:ext cx="4572000" cy="209178"/>
          </a:xfrm>
          <a:prstGeom prst="straightConnector1">
            <a:avLst/>
          </a:prstGeom>
          <a:solidFill>
            <a:srgbClr val="5CA1FB"/>
          </a:solidFill>
          <a:ln w="38100" cap="flat" cmpd="sng" algn="ctr">
            <a:solidFill>
              <a:srgbClr val="FF6600"/>
            </a:solidFill>
            <a:prstDash val="solid"/>
            <a:round/>
            <a:headEnd type="none" w="med" len="med"/>
            <a:tailEnd type="arrow"/>
          </a:ln>
          <a:effectLst/>
        </p:spPr>
      </p:cxnSp>
      <p:sp>
        <p:nvSpPr>
          <p:cNvPr id="18" name="TextBox 17"/>
          <p:cNvSpPr txBox="1"/>
          <p:nvPr/>
        </p:nvSpPr>
        <p:spPr>
          <a:xfrm>
            <a:off x="537883" y="5109881"/>
            <a:ext cx="7859058" cy="707886"/>
          </a:xfrm>
          <a:prstGeom prst="rect">
            <a:avLst/>
          </a:prstGeom>
          <a:noFill/>
        </p:spPr>
        <p:txBody>
          <a:bodyPr wrap="square" rtlCol="0">
            <a:spAutoFit/>
          </a:bodyPr>
          <a:lstStyle/>
          <a:p>
            <a:r>
              <a:rPr lang="en-US" b="0" dirty="0" smtClean="0"/>
              <a:t>These are typical relations, but there can be scenarios with no use cases and vice versa.</a:t>
            </a:r>
            <a:endParaRPr lang="en-US" b="0" dirty="0"/>
          </a:p>
        </p:txBody>
      </p:sp>
    </p:spTree>
    <p:extLst>
      <p:ext uri="{BB962C8B-B14F-4D97-AF65-F5344CB8AC3E}">
        <p14:creationId xmlns:p14="http://schemas.microsoft.com/office/powerpoint/2010/main" val="24089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CE-TSP-04.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284732" y="1143000"/>
            <a:ext cx="6504601" cy="4682067"/>
          </a:xfrm>
          <a:prstGeom prst="rect">
            <a:avLst/>
          </a:prstGeom>
        </p:spPr>
      </p:pic>
      <p:sp>
        <p:nvSpPr>
          <p:cNvPr id="55" name="Rounded Rectangle 54"/>
          <p:cNvSpPr/>
          <p:nvPr/>
        </p:nvSpPr>
        <p:spPr bwMode="auto">
          <a:xfrm>
            <a:off x="2819400"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Rounded Rectangle 55"/>
          <p:cNvSpPr/>
          <p:nvPr/>
        </p:nvSpPr>
        <p:spPr bwMode="auto">
          <a:xfrm>
            <a:off x="5249333"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p:txBody>
          <a:bodyPr/>
          <a:lstStyle/>
          <a:p>
            <a:r>
              <a:rPr lang="en-US" dirty="0" smtClean="0"/>
              <a:t>The Big Picture – Your Input</a:t>
            </a:r>
            <a:endParaRPr lang="en-US" dirty="0"/>
          </a:p>
        </p:txBody>
      </p:sp>
      <p:sp>
        <p:nvSpPr>
          <p:cNvPr id="52" name="Rectangle 51"/>
          <p:cNvSpPr/>
          <p:nvPr/>
        </p:nvSpPr>
        <p:spPr>
          <a:xfrm>
            <a:off x="1574800" y="3196403"/>
            <a:ext cx="1133856" cy="510396"/>
          </a:xfrm>
          <a:prstGeom prst="rect">
            <a:avLst/>
          </a:prstGeom>
        </p:spPr>
        <p:txBody>
          <a:bodyPr wrap="square" lIns="0" rIns="0">
            <a:spAutoFit/>
          </a:bodyPr>
          <a:lstStyle/>
          <a:p>
            <a:pPr algn="ctr" eaLnBrk="0" hangingPunct="0">
              <a:lnSpc>
                <a:spcPct val="90000"/>
              </a:lnSpc>
              <a:spcBef>
                <a:spcPct val="0"/>
              </a:spcBef>
            </a:pPr>
            <a:r>
              <a:rPr lang="en-US" sz="1000" dirty="0" smtClean="0">
                <a:solidFill>
                  <a:srgbClr val="000000"/>
                </a:solidFill>
                <a:latin typeface="Arial" pitchFamily="34" charset="0"/>
              </a:rPr>
              <a:t>BUSINESS </a:t>
            </a:r>
            <a:br>
              <a:rPr lang="en-US" sz="1000" dirty="0" smtClean="0">
                <a:solidFill>
                  <a:srgbClr val="000000"/>
                </a:solidFill>
                <a:latin typeface="Arial" pitchFamily="34" charset="0"/>
              </a:rPr>
            </a:br>
            <a:r>
              <a:rPr lang="en-US" sz="1000" dirty="0" smtClean="0">
                <a:solidFill>
                  <a:srgbClr val="000000"/>
                </a:solidFill>
                <a:latin typeface="Arial" pitchFamily="34" charset="0"/>
              </a:rPr>
              <a:t>AND</a:t>
            </a:r>
          </a:p>
          <a:p>
            <a:pPr algn="ctr" eaLnBrk="0" hangingPunct="0">
              <a:lnSpc>
                <a:spcPct val="90000"/>
              </a:lnSpc>
              <a:spcBef>
                <a:spcPct val="0"/>
              </a:spcBef>
            </a:pPr>
            <a:r>
              <a:rPr lang="en-US" sz="1000" dirty="0" smtClean="0">
                <a:solidFill>
                  <a:srgbClr val="000000"/>
                </a:solidFill>
                <a:latin typeface="Arial" pitchFamily="34" charset="0"/>
              </a:rPr>
              <a:t>MISSION GOALS</a:t>
            </a:r>
          </a:p>
        </p:txBody>
      </p:sp>
      <p:sp>
        <p:nvSpPr>
          <p:cNvPr id="53" name="Rectangle 52"/>
          <p:cNvSpPr/>
          <p:nvPr/>
        </p:nvSpPr>
        <p:spPr>
          <a:xfrm>
            <a:off x="4013200" y="3321053"/>
            <a:ext cx="1133856" cy="233397"/>
          </a:xfrm>
          <a:prstGeom prst="rect">
            <a:avLst/>
          </a:prstGeom>
        </p:spPr>
        <p:txBody>
          <a:bodyPr wrap="square" lIns="0" rIns="0">
            <a:spAutoFit/>
          </a:bodyPr>
          <a:lstStyle/>
          <a:p>
            <a:pPr algn="ctr" eaLnBrk="0" hangingPunct="0">
              <a:lnSpc>
                <a:spcPct val="90000"/>
              </a:lnSpc>
              <a:spcBef>
                <a:spcPct val="0"/>
              </a:spcBef>
            </a:pPr>
            <a:r>
              <a:rPr lang="en-US" sz="1000" dirty="0" smtClean="0">
                <a:solidFill>
                  <a:srgbClr val="000000"/>
                </a:solidFill>
                <a:latin typeface="Arial" pitchFamily="34" charset="0"/>
              </a:rPr>
              <a:t>ARCHITECTURE</a:t>
            </a:r>
          </a:p>
        </p:txBody>
      </p:sp>
      <p:sp>
        <p:nvSpPr>
          <p:cNvPr id="54" name="Rectangle 53"/>
          <p:cNvSpPr/>
          <p:nvPr/>
        </p:nvSpPr>
        <p:spPr>
          <a:xfrm>
            <a:off x="6434666" y="3321053"/>
            <a:ext cx="1133856" cy="233397"/>
          </a:xfrm>
          <a:prstGeom prst="rect">
            <a:avLst/>
          </a:prstGeom>
        </p:spPr>
        <p:txBody>
          <a:bodyPr wrap="square" lIns="0" rIns="0">
            <a:spAutoFit/>
          </a:bodyPr>
          <a:lstStyle/>
          <a:p>
            <a:pPr algn="ctr" eaLnBrk="0" hangingPunct="0">
              <a:lnSpc>
                <a:spcPct val="90000"/>
              </a:lnSpc>
              <a:spcBef>
                <a:spcPct val="0"/>
              </a:spcBef>
            </a:pPr>
            <a:r>
              <a:rPr lang="en-US" sz="1000" dirty="0" smtClean="0">
                <a:solidFill>
                  <a:srgbClr val="000000"/>
                </a:solidFill>
                <a:latin typeface="Arial" pitchFamily="34" charset="0"/>
              </a:rPr>
              <a:t>SYSTEM</a:t>
            </a:r>
          </a:p>
        </p:txBody>
      </p:sp>
      <p:sp>
        <p:nvSpPr>
          <p:cNvPr id="23" name="Oval 22"/>
          <p:cNvSpPr/>
          <p:nvPr/>
        </p:nvSpPr>
        <p:spPr bwMode="auto">
          <a:xfrm>
            <a:off x="2516459" y="4055326"/>
            <a:ext cx="367990" cy="367990"/>
          </a:xfrm>
          <a:prstGeom prst="ellipse">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5" name="Line Callout 2 (No Border) 24"/>
          <p:cNvSpPr/>
          <p:nvPr/>
        </p:nvSpPr>
        <p:spPr bwMode="auto">
          <a:xfrm>
            <a:off x="286219" y="4233687"/>
            <a:ext cx="1988630" cy="1349296"/>
          </a:xfrm>
          <a:prstGeom prst="callout2">
            <a:avLst>
              <a:gd name="adj1" fmla="val 53470"/>
              <a:gd name="adj2" fmla="val 105474"/>
              <a:gd name="adj3" fmla="val 53962"/>
              <a:gd name="adj4" fmla="val 122467"/>
              <a:gd name="adj5" fmla="val 3144"/>
              <a:gd name="adj6" fmla="val 120257"/>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6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pitchFamily="1" charset="-128"/>
              </a:rPr>
              <a:t>Evaluation:</a:t>
            </a:r>
          </a:p>
          <a:p>
            <a:pPr marL="111125" marR="0" indent="-111125" defTabSz="914400" rtl="0" eaLnBrk="1" fontAlgn="base" latinLnBrk="0" hangingPunct="1">
              <a:lnSpc>
                <a:spcPct val="100000"/>
              </a:lnSpc>
              <a:spcBef>
                <a:spcPts val="600"/>
              </a:spcBef>
              <a:spcAft>
                <a:spcPct val="0"/>
              </a:spcAft>
              <a:buClrTx/>
              <a:buSzTx/>
              <a:buFont typeface="Arial" pitchFamily="34" charset="0"/>
              <a:buChar char="•"/>
              <a:tabLst/>
            </a:pPr>
            <a:r>
              <a:rPr lang="en-US" sz="1600" b="0" dirty="0" smtClean="0">
                <a:latin typeface="Arial" charset="0"/>
                <a:ea typeface="ＭＳ Ｐゴシック" pitchFamily="1" charset="-128"/>
              </a:rPr>
              <a:t>Presented solution</a:t>
            </a:r>
            <a:br>
              <a:rPr lang="en-US" sz="1600" b="0" dirty="0" smtClean="0">
                <a:latin typeface="Arial" charset="0"/>
                <a:ea typeface="ＭＳ Ｐゴシック" pitchFamily="1" charset="-128"/>
              </a:rPr>
            </a:br>
            <a:r>
              <a:rPr lang="en-US" sz="1600" b="0" dirty="0" smtClean="0">
                <a:latin typeface="Arial" charset="0"/>
                <a:ea typeface="ＭＳ Ｐゴシック" pitchFamily="1" charset="-128"/>
              </a:rPr>
              <a:t>fulfills the</a:t>
            </a:r>
            <a:br>
              <a:rPr lang="en-US" sz="1600" b="0" dirty="0" smtClean="0">
                <a:latin typeface="Arial" charset="0"/>
                <a:ea typeface="ＭＳ Ｐゴシック" pitchFamily="1" charset="-128"/>
              </a:rPr>
            </a:br>
            <a:r>
              <a:rPr lang="en-US" sz="1600" b="0" dirty="0" smtClean="0">
                <a:latin typeface="Arial" charset="0"/>
                <a:ea typeface="ＭＳ Ｐゴシック" pitchFamily="1" charset="-128"/>
              </a:rPr>
              <a:t>requirements</a:t>
            </a:r>
            <a:endParaRPr kumimoji="0" lang="en-US" sz="1600" b="0"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8" name="Group 27"/>
          <p:cNvGrpSpPr/>
          <p:nvPr/>
        </p:nvGrpSpPr>
        <p:grpSpPr>
          <a:xfrm>
            <a:off x="289933" y="947853"/>
            <a:ext cx="7474345" cy="4850781"/>
            <a:chOff x="289933" y="947853"/>
            <a:chExt cx="7474345" cy="4850781"/>
          </a:xfrm>
        </p:grpSpPr>
        <p:sp>
          <p:nvSpPr>
            <p:cNvPr id="22" name="Oval 21"/>
            <p:cNvSpPr/>
            <p:nvPr/>
          </p:nvSpPr>
          <p:spPr bwMode="auto">
            <a:xfrm>
              <a:off x="2475571" y="2486722"/>
              <a:ext cx="367990" cy="367990"/>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4" name="Line Callout 2 (No Border) 23"/>
            <p:cNvSpPr/>
            <p:nvPr/>
          </p:nvSpPr>
          <p:spPr bwMode="auto">
            <a:xfrm>
              <a:off x="289933" y="992460"/>
              <a:ext cx="1527716" cy="1349296"/>
            </a:xfrm>
            <a:prstGeom prst="callout2">
              <a:avLst>
                <a:gd name="adj1" fmla="val 27851"/>
                <a:gd name="adj2" fmla="val 109960"/>
                <a:gd name="adj3" fmla="val 27516"/>
                <a:gd name="adj4" fmla="val 148261"/>
                <a:gd name="adj5" fmla="val 118020"/>
                <a:gd name="adj6" fmla="val 153902"/>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6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pitchFamily="1" charset="-128"/>
                </a:rPr>
                <a:t>Creation of:</a:t>
              </a:r>
            </a:p>
            <a:p>
              <a:pPr marL="111125" marR="0" indent="-111125" defTabSz="914400" rtl="0" eaLnBrk="1" fontAlgn="base" latinLnBrk="0" hangingPunct="1">
                <a:lnSpc>
                  <a:spcPct val="100000"/>
                </a:lnSpc>
                <a:spcBef>
                  <a:spcPts val="600"/>
                </a:spcBef>
                <a:spcAft>
                  <a:spcPct val="0"/>
                </a:spcAft>
                <a:buClrTx/>
                <a:buSzTx/>
                <a:buFont typeface="Arial" pitchFamily="34" charset="0"/>
                <a:buChar char="•"/>
                <a:tabLst/>
              </a:pPr>
              <a:r>
                <a:rPr lang="en-US" sz="1600" b="0" dirty="0" smtClean="0">
                  <a:latin typeface="Arial" charset="0"/>
                  <a:ea typeface="ＭＳ Ｐゴシック" pitchFamily="1" charset="-128"/>
                </a:rPr>
                <a:t>Requirements</a:t>
              </a:r>
            </a:p>
            <a:p>
              <a:pPr marL="111125" marR="0" indent="-111125" defTabSz="914400" rtl="0" eaLnBrk="1" fontAlgn="base" latinLnBrk="0" hangingPunct="1">
                <a:lnSpc>
                  <a:spcPct val="100000"/>
                </a:lnSpc>
                <a:spcBef>
                  <a:spcPts val="600"/>
                </a:spcBef>
                <a:spcAft>
                  <a:spcPct val="0"/>
                </a:spcAft>
                <a:buClrTx/>
                <a:buSzTx/>
                <a:buFont typeface="Arial" pitchFamily="34" charset="0"/>
                <a:buChar char="•"/>
                <a:tabLst/>
              </a:pPr>
              <a:r>
                <a:rPr kumimoji="0" lang="en-US" sz="1600" b="0" i="0" u="none" strike="noStrike" cap="none" normalizeH="0" baseline="0" dirty="0" smtClean="0">
                  <a:ln>
                    <a:noFill/>
                  </a:ln>
                  <a:solidFill>
                    <a:schemeClr val="tx1"/>
                  </a:solidFill>
                  <a:effectLst/>
                  <a:latin typeface="Arial" charset="0"/>
                  <a:ea typeface="ＭＳ Ｐゴシック" pitchFamily="1" charset="-128"/>
                </a:rPr>
                <a:t>Use Cases</a:t>
              </a:r>
            </a:p>
            <a:p>
              <a:pPr marL="111125" marR="0" indent="-111125" defTabSz="914400" rtl="0" eaLnBrk="1" fontAlgn="base" latinLnBrk="0" hangingPunct="1">
                <a:lnSpc>
                  <a:spcPct val="100000"/>
                </a:lnSpc>
                <a:spcBef>
                  <a:spcPts val="600"/>
                </a:spcBef>
                <a:spcAft>
                  <a:spcPct val="0"/>
                </a:spcAft>
                <a:buClrTx/>
                <a:buSzTx/>
                <a:buFont typeface="Arial" pitchFamily="34" charset="0"/>
                <a:buChar char="•"/>
                <a:tabLst/>
              </a:pPr>
              <a:r>
                <a:rPr lang="en-US" sz="1600" b="0" dirty="0" smtClean="0">
                  <a:latin typeface="Arial" charset="0"/>
                  <a:ea typeface="ＭＳ Ｐゴシック" pitchFamily="1" charset="-128"/>
                </a:rPr>
                <a:t>QA Scenario</a:t>
              </a:r>
              <a:endParaRPr kumimoji="0" lang="en-US" sz="16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27" name="Freeform 26"/>
            <p:cNvSpPr/>
            <p:nvPr/>
          </p:nvSpPr>
          <p:spPr bwMode="auto">
            <a:xfrm>
              <a:off x="3367668" y="947853"/>
              <a:ext cx="4396610" cy="4850781"/>
            </a:xfrm>
            <a:custGeom>
              <a:avLst/>
              <a:gdLst>
                <a:gd name="connsiteX0" fmla="*/ 22302 w 4742297"/>
                <a:gd name="connsiteY0" fmla="*/ 2486722 h 5352586"/>
                <a:gd name="connsiteX1" fmla="*/ 33453 w 4742297"/>
                <a:gd name="connsiteY1" fmla="*/ 1360449 h 5352586"/>
                <a:gd name="connsiteX2" fmla="*/ 66907 w 4742297"/>
                <a:gd name="connsiteY2" fmla="*/ 847493 h 5352586"/>
                <a:gd name="connsiteX3" fmla="*/ 78058 w 4742297"/>
                <a:gd name="connsiteY3" fmla="*/ 769434 h 5352586"/>
                <a:gd name="connsiteX4" fmla="*/ 122663 w 4742297"/>
                <a:gd name="connsiteY4" fmla="*/ 613317 h 5352586"/>
                <a:gd name="connsiteX5" fmla="*/ 156117 w 4742297"/>
                <a:gd name="connsiteY5" fmla="*/ 468351 h 5352586"/>
                <a:gd name="connsiteX6" fmla="*/ 178419 w 4742297"/>
                <a:gd name="connsiteY6" fmla="*/ 434898 h 5352586"/>
                <a:gd name="connsiteX7" fmla="*/ 200722 w 4742297"/>
                <a:gd name="connsiteY7" fmla="*/ 367990 h 5352586"/>
                <a:gd name="connsiteX8" fmla="*/ 301083 w 4742297"/>
                <a:gd name="connsiteY8" fmla="*/ 178420 h 5352586"/>
                <a:gd name="connsiteX9" fmla="*/ 334536 w 4742297"/>
                <a:gd name="connsiteY9" fmla="*/ 144966 h 5352586"/>
                <a:gd name="connsiteX10" fmla="*/ 401444 w 4742297"/>
                <a:gd name="connsiteY10" fmla="*/ 100361 h 5352586"/>
                <a:gd name="connsiteX11" fmla="*/ 434897 w 4742297"/>
                <a:gd name="connsiteY11" fmla="*/ 78059 h 5352586"/>
                <a:gd name="connsiteX12" fmla="*/ 468351 w 4742297"/>
                <a:gd name="connsiteY12" fmla="*/ 66908 h 5352586"/>
                <a:gd name="connsiteX13" fmla="*/ 501805 w 4742297"/>
                <a:gd name="connsiteY13" fmla="*/ 44605 h 5352586"/>
                <a:gd name="connsiteX14" fmla="*/ 602166 w 4742297"/>
                <a:gd name="connsiteY14" fmla="*/ 22303 h 5352586"/>
                <a:gd name="connsiteX15" fmla="*/ 747131 w 4742297"/>
                <a:gd name="connsiteY15" fmla="*/ 0 h 5352586"/>
                <a:gd name="connsiteX16" fmla="*/ 1115122 w 4742297"/>
                <a:gd name="connsiteY16" fmla="*/ 11151 h 5352586"/>
                <a:gd name="connsiteX17" fmla="*/ 1159727 w 4742297"/>
                <a:gd name="connsiteY17" fmla="*/ 22303 h 5352586"/>
                <a:gd name="connsiteX18" fmla="*/ 1271239 w 4742297"/>
                <a:gd name="connsiteY18" fmla="*/ 33454 h 5352586"/>
                <a:gd name="connsiteX19" fmla="*/ 1494263 w 4742297"/>
                <a:gd name="connsiteY19" fmla="*/ 44605 h 5352586"/>
                <a:gd name="connsiteX20" fmla="*/ 1706136 w 4742297"/>
                <a:gd name="connsiteY20" fmla="*/ 66908 h 5352586"/>
                <a:gd name="connsiteX21" fmla="*/ 1873405 w 4742297"/>
                <a:gd name="connsiteY21" fmla="*/ 100361 h 5352586"/>
                <a:gd name="connsiteX22" fmla="*/ 1918009 w 4742297"/>
                <a:gd name="connsiteY22" fmla="*/ 111512 h 5352586"/>
                <a:gd name="connsiteX23" fmla="*/ 2096429 w 4742297"/>
                <a:gd name="connsiteY23" fmla="*/ 133815 h 5352586"/>
                <a:gd name="connsiteX24" fmla="*/ 2152185 w 4742297"/>
                <a:gd name="connsiteY24" fmla="*/ 156117 h 5352586"/>
                <a:gd name="connsiteX25" fmla="*/ 2297151 w 4742297"/>
                <a:gd name="connsiteY25" fmla="*/ 178420 h 5352586"/>
                <a:gd name="connsiteX26" fmla="*/ 2341756 w 4742297"/>
                <a:gd name="connsiteY26" fmla="*/ 200722 h 5352586"/>
                <a:gd name="connsiteX27" fmla="*/ 2475570 w 4742297"/>
                <a:gd name="connsiteY27" fmla="*/ 256478 h 5352586"/>
                <a:gd name="connsiteX28" fmla="*/ 2520175 w 4742297"/>
                <a:gd name="connsiteY28" fmla="*/ 278781 h 5352586"/>
                <a:gd name="connsiteX29" fmla="*/ 2609385 w 4742297"/>
                <a:gd name="connsiteY29" fmla="*/ 301083 h 5352586"/>
                <a:gd name="connsiteX30" fmla="*/ 2709746 w 4742297"/>
                <a:gd name="connsiteY30" fmla="*/ 367990 h 5352586"/>
                <a:gd name="connsiteX31" fmla="*/ 2821258 w 4742297"/>
                <a:gd name="connsiteY31" fmla="*/ 401444 h 5352586"/>
                <a:gd name="connsiteX32" fmla="*/ 2888166 w 4742297"/>
                <a:gd name="connsiteY32" fmla="*/ 434898 h 5352586"/>
                <a:gd name="connsiteX33" fmla="*/ 2955073 w 4742297"/>
                <a:gd name="connsiteY33" fmla="*/ 468351 h 5352586"/>
                <a:gd name="connsiteX34" fmla="*/ 3178097 w 4742297"/>
                <a:gd name="connsiteY34" fmla="*/ 568712 h 5352586"/>
                <a:gd name="connsiteX35" fmla="*/ 3311912 w 4742297"/>
                <a:gd name="connsiteY35" fmla="*/ 624469 h 5352586"/>
                <a:gd name="connsiteX36" fmla="*/ 3389970 w 4742297"/>
                <a:gd name="connsiteY36" fmla="*/ 657922 h 5352586"/>
                <a:gd name="connsiteX37" fmla="*/ 3646449 w 4742297"/>
                <a:gd name="connsiteY37" fmla="*/ 747132 h 5352586"/>
                <a:gd name="connsiteX38" fmla="*/ 3724507 w 4742297"/>
                <a:gd name="connsiteY38" fmla="*/ 791737 h 5352586"/>
                <a:gd name="connsiteX39" fmla="*/ 3791414 w 4742297"/>
                <a:gd name="connsiteY39" fmla="*/ 825190 h 5352586"/>
                <a:gd name="connsiteX40" fmla="*/ 3936380 w 4742297"/>
                <a:gd name="connsiteY40" fmla="*/ 914400 h 5352586"/>
                <a:gd name="connsiteX41" fmla="*/ 3992136 w 4742297"/>
                <a:gd name="connsiteY41" fmla="*/ 947854 h 5352586"/>
                <a:gd name="connsiteX42" fmla="*/ 4092497 w 4742297"/>
                <a:gd name="connsiteY42" fmla="*/ 1025912 h 5352586"/>
                <a:gd name="connsiteX43" fmla="*/ 4148253 w 4742297"/>
                <a:gd name="connsiteY43" fmla="*/ 1059366 h 5352586"/>
                <a:gd name="connsiteX44" fmla="*/ 4192858 w 4742297"/>
                <a:gd name="connsiteY44" fmla="*/ 1126273 h 5352586"/>
                <a:gd name="connsiteX45" fmla="*/ 4282068 w 4742297"/>
                <a:gd name="connsiteY45" fmla="*/ 1204332 h 5352586"/>
                <a:gd name="connsiteX46" fmla="*/ 4348975 w 4742297"/>
                <a:gd name="connsiteY46" fmla="*/ 1315844 h 5352586"/>
                <a:gd name="connsiteX47" fmla="*/ 4382429 w 4742297"/>
                <a:gd name="connsiteY47" fmla="*/ 1360449 h 5352586"/>
                <a:gd name="connsiteX48" fmla="*/ 4404731 w 4742297"/>
                <a:gd name="connsiteY48" fmla="*/ 1416205 h 5352586"/>
                <a:gd name="connsiteX49" fmla="*/ 4438185 w 4742297"/>
                <a:gd name="connsiteY49" fmla="*/ 1460810 h 5352586"/>
                <a:gd name="connsiteX50" fmla="*/ 4493941 w 4742297"/>
                <a:gd name="connsiteY50" fmla="*/ 1561171 h 5352586"/>
                <a:gd name="connsiteX51" fmla="*/ 4549697 w 4742297"/>
                <a:gd name="connsiteY51" fmla="*/ 1694986 h 5352586"/>
                <a:gd name="connsiteX52" fmla="*/ 4605453 w 4742297"/>
                <a:gd name="connsiteY52" fmla="*/ 1795347 h 5352586"/>
                <a:gd name="connsiteX53" fmla="*/ 4638907 w 4742297"/>
                <a:gd name="connsiteY53" fmla="*/ 1962615 h 5352586"/>
                <a:gd name="connsiteX54" fmla="*/ 4672361 w 4742297"/>
                <a:gd name="connsiteY54" fmla="*/ 2107581 h 5352586"/>
                <a:gd name="connsiteX55" fmla="*/ 4683512 w 4742297"/>
                <a:gd name="connsiteY55" fmla="*/ 2241395 h 5352586"/>
                <a:gd name="connsiteX56" fmla="*/ 4694663 w 4742297"/>
                <a:gd name="connsiteY56" fmla="*/ 2274849 h 5352586"/>
                <a:gd name="connsiteX57" fmla="*/ 4716966 w 4742297"/>
                <a:gd name="connsiteY57" fmla="*/ 2419815 h 5352586"/>
                <a:gd name="connsiteX58" fmla="*/ 4739268 w 4742297"/>
                <a:gd name="connsiteY58" fmla="*/ 2743200 h 5352586"/>
                <a:gd name="connsiteX59" fmla="*/ 4705814 w 4742297"/>
                <a:gd name="connsiteY59" fmla="*/ 3713356 h 5352586"/>
                <a:gd name="connsiteX60" fmla="*/ 4672361 w 4742297"/>
                <a:gd name="connsiteY60" fmla="*/ 3813717 h 5352586"/>
                <a:gd name="connsiteX61" fmla="*/ 4594302 w 4742297"/>
                <a:gd name="connsiteY61" fmla="*/ 4103649 h 5352586"/>
                <a:gd name="connsiteX62" fmla="*/ 4538546 w 4742297"/>
                <a:gd name="connsiteY62" fmla="*/ 4259766 h 5352586"/>
                <a:gd name="connsiteX63" fmla="*/ 4482790 w 4742297"/>
                <a:gd name="connsiteY63" fmla="*/ 4516244 h 5352586"/>
                <a:gd name="connsiteX64" fmla="*/ 4471639 w 4742297"/>
                <a:gd name="connsiteY64" fmla="*/ 4560849 h 5352586"/>
                <a:gd name="connsiteX65" fmla="*/ 4371278 w 4742297"/>
                <a:gd name="connsiteY65" fmla="*/ 4728117 h 5352586"/>
                <a:gd name="connsiteX66" fmla="*/ 4348975 w 4742297"/>
                <a:gd name="connsiteY66" fmla="*/ 4772722 h 5352586"/>
                <a:gd name="connsiteX67" fmla="*/ 4315522 w 4742297"/>
                <a:gd name="connsiteY67" fmla="*/ 4806176 h 5352586"/>
                <a:gd name="connsiteX68" fmla="*/ 4282068 w 4742297"/>
                <a:gd name="connsiteY68" fmla="*/ 4861932 h 5352586"/>
                <a:gd name="connsiteX69" fmla="*/ 4170556 w 4742297"/>
                <a:gd name="connsiteY69" fmla="*/ 4995747 h 5352586"/>
                <a:gd name="connsiteX70" fmla="*/ 4148253 w 4742297"/>
                <a:gd name="connsiteY70" fmla="*/ 5018049 h 5352586"/>
                <a:gd name="connsiteX71" fmla="*/ 4070195 w 4742297"/>
                <a:gd name="connsiteY71" fmla="*/ 5084956 h 5352586"/>
                <a:gd name="connsiteX72" fmla="*/ 3969834 w 4742297"/>
                <a:gd name="connsiteY72" fmla="*/ 5129561 h 5352586"/>
                <a:gd name="connsiteX73" fmla="*/ 3891775 w 4742297"/>
                <a:gd name="connsiteY73" fmla="*/ 5151864 h 5352586"/>
                <a:gd name="connsiteX74" fmla="*/ 3802566 w 4742297"/>
                <a:gd name="connsiteY74" fmla="*/ 5163015 h 5352586"/>
                <a:gd name="connsiteX75" fmla="*/ 3646449 w 4742297"/>
                <a:gd name="connsiteY75" fmla="*/ 5185317 h 5352586"/>
                <a:gd name="connsiteX76" fmla="*/ 3534936 w 4742297"/>
                <a:gd name="connsiteY76" fmla="*/ 5218771 h 5352586"/>
                <a:gd name="connsiteX77" fmla="*/ 3300761 w 4742297"/>
                <a:gd name="connsiteY77" fmla="*/ 5252225 h 5352586"/>
                <a:gd name="connsiteX78" fmla="*/ 3222702 w 4742297"/>
                <a:gd name="connsiteY78" fmla="*/ 5263376 h 5352586"/>
                <a:gd name="connsiteX79" fmla="*/ 3155795 w 4742297"/>
                <a:gd name="connsiteY79" fmla="*/ 5274527 h 5352586"/>
                <a:gd name="connsiteX80" fmla="*/ 2910468 w 4742297"/>
                <a:gd name="connsiteY80" fmla="*/ 5285678 h 5352586"/>
                <a:gd name="connsiteX81" fmla="*/ 2776653 w 4742297"/>
                <a:gd name="connsiteY81" fmla="*/ 5296829 h 5352586"/>
                <a:gd name="connsiteX82" fmla="*/ 2486722 w 4742297"/>
                <a:gd name="connsiteY82" fmla="*/ 5319132 h 5352586"/>
                <a:gd name="connsiteX83" fmla="*/ 2430966 w 4742297"/>
                <a:gd name="connsiteY83" fmla="*/ 5330283 h 5352586"/>
                <a:gd name="connsiteX84" fmla="*/ 2286000 w 4742297"/>
                <a:gd name="connsiteY84" fmla="*/ 5341434 h 5352586"/>
                <a:gd name="connsiteX85" fmla="*/ 1929161 w 4742297"/>
                <a:gd name="connsiteY85" fmla="*/ 5330283 h 5352586"/>
                <a:gd name="connsiteX86" fmla="*/ 1092819 w 4742297"/>
                <a:gd name="connsiteY86" fmla="*/ 5352586 h 5352586"/>
                <a:gd name="connsiteX87" fmla="*/ 646770 w 4742297"/>
                <a:gd name="connsiteY87" fmla="*/ 5341434 h 5352586"/>
                <a:gd name="connsiteX88" fmla="*/ 546409 w 4742297"/>
                <a:gd name="connsiteY88" fmla="*/ 5330283 h 5352586"/>
                <a:gd name="connsiteX89" fmla="*/ 434897 w 4742297"/>
                <a:gd name="connsiteY89" fmla="*/ 5285678 h 5352586"/>
                <a:gd name="connsiteX90" fmla="*/ 379141 w 4742297"/>
                <a:gd name="connsiteY90" fmla="*/ 5229922 h 5352586"/>
                <a:gd name="connsiteX91" fmla="*/ 312234 w 4742297"/>
                <a:gd name="connsiteY91" fmla="*/ 4951142 h 5352586"/>
                <a:gd name="connsiteX92" fmla="*/ 289931 w 4742297"/>
                <a:gd name="connsiteY92" fmla="*/ 3902927 h 5352586"/>
                <a:gd name="connsiteX93" fmla="*/ 278780 w 4742297"/>
                <a:gd name="connsiteY93" fmla="*/ 3735659 h 5352586"/>
                <a:gd name="connsiteX94" fmla="*/ 267629 w 4742297"/>
                <a:gd name="connsiteY94" fmla="*/ 3635298 h 5352586"/>
                <a:gd name="connsiteX95" fmla="*/ 256478 w 4742297"/>
                <a:gd name="connsiteY95" fmla="*/ 3356517 h 5352586"/>
                <a:gd name="connsiteX96" fmla="*/ 245327 w 4742297"/>
                <a:gd name="connsiteY96" fmla="*/ 3311912 h 5352586"/>
                <a:gd name="connsiteX97" fmla="*/ 234175 w 4742297"/>
                <a:gd name="connsiteY97" fmla="*/ 3122342 h 5352586"/>
                <a:gd name="connsiteX98" fmla="*/ 223024 w 4742297"/>
                <a:gd name="connsiteY98" fmla="*/ 2988527 h 5352586"/>
                <a:gd name="connsiteX99" fmla="*/ 211873 w 4742297"/>
                <a:gd name="connsiteY99" fmla="*/ 2877015 h 5352586"/>
                <a:gd name="connsiteX100" fmla="*/ 200722 w 4742297"/>
                <a:gd name="connsiteY100" fmla="*/ 2843561 h 5352586"/>
                <a:gd name="connsiteX101" fmla="*/ 178419 w 4742297"/>
                <a:gd name="connsiteY101" fmla="*/ 2743200 h 5352586"/>
                <a:gd name="connsiteX102" fmla="*/ 156117 w 4742297"/>
                <a:gd name="connsiteY102" fmla="*/ 2676293 h 5352586"/>
                <a:gd name="connsiteX103" fmla="*/ 144966 w 4742297"/>
                <a:gd name="connsiteY103" fmla="*/ 2642839 h 5352586"/>
                <a:gd name="connsiteX104" fmla="*/ 100361 w 4742297"/>
                <a:gd name="connsiteY104" fmla="*/ 2575932 h 5352586"/>
                <a:gd name="connsiteX105" fmla="*/ 55756 w 4742297"/>
                <a:gd name="connsiteY105" fmla="*/ 2520176 h 5352586"/>
                <a:gd name="connsiteX106" fmla="*/ 22302 w 4742297"/>
                <a:gd name="connsiteY106" fmla="*/ 2453269 h 5352586"/>
                <a:gd name="connsiteX107" fmla="*/ 0 w 4742297"/>
                <a:gd name="connsiteY107" fmla="*/ 2419815 h 535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742297" h="5352586">
                  <a:moveTo>
                    <a:pt x="22302" y="2486722"/>
                  </a:moveTo>
                  <a:cubicBezTo>
                    <a:pt x="26019" y="2111298"/>
                    <a:pt x="27722" y="1735848"/>
                    <a:pt x="33453" y="1360449"/>
                  </a:cubicBezTo>
                  <a:cubicBezTo>
                    <a:pt x="38143" y="1053291"/>
                    <a:pt x="35310" y="1089739"/>
                    <a:pt x="66907" y="847493"/>
                  </a:cubicBezTo>
                  <a:cubicBezTo>
                    <a:pt x="70306" y="821430"/>
                    <a:pt x="72903" y="795207"/>
                    <a:pt x="78058" y="769434"/>
                  </a:cubicBezTo>
                  <a:cubicBezTo>
                    <a:pt x="92058" y="699433"/>
                    <a:pt x="101410" y="677079"/>
                    <a:pt x="122663" y="613317"/>
                  </a:cubicBezTo>
                  <a:cubicBezTo>
                    <a:pt x="131735" y="549814"/>
                    <a:pt x="130336" y="526358"/>
                    <a:pt x="156117" y="468351"/>
                  </a:cubicBezTo>
                  <a:cubicBezTo>
                    <a:pt x="161560" y="456104"/>
                    <a:pt x="172976" y="447145"/>
                    <a:pt x="178419" y="434898"/>
                  </a:cubicBezTo>
                  <a:cubicBezTo>
                    <a:pt x="187967" y="413415"/>
                    <a:pt x="190579" y="389198"/>
                    <a:pt x="200722" y="367990"/>
                  </a:cubicBezTo>
                  <a:cubicBezTo>
                    <a:pt x="231571" y="303488"/>
                    <a:pt x="264297" y="239730"/>
                    <a:pt x="301083" y="178420"/>
                  </a:cubicBezTo>
                  <a:cubicBezTo>
                    <a:pt x="309197" y="164897"/>
                    <a:pt x="322088" y="154648"/>
                    <a:pt x="334536" y="144966"/>
                  </a:cubicBezTo>
                  <a:cubicBezTo>
                    <a:pt x="355694" y="128510"/>
                    <a:pt x="379141" y="115229"/>
                    <a:pt x="401444" y="100361"/>
                  </a:cubicBezTo>
                  <a:cubicBezTo>
                    <a:pt x="412595" y="92927"/>
                    <a:pt x="422183" y="82297"/>
                    <a:pt x="434897" y="78059"/>
                  </a:cubicBezTo>
                  <a:lnTo>
                    <a:pt x="468351" y="66908"/>
                  </a:lnTo>
                  <a:cubicBezTo>
                    <a:pt x="479502" y="59474"/>
                    <a:pt x="489486" y="49884"/>
                    <a:pt x="501805" y="44605"/>
                  </a:cubicBezTo>
                  <a:cubicBezTo>
                    <a:pt x="516450" y="38328"/>
                    <a:pt x="591173" y="24746"/>
                    <a:pt x="602166" y="22303"/>
                  </a:cubicBezTo>
                  <a:cubicBezTo>
                    <a:pt x="698749" y="839"/>
                    <a:pt x="589095" y="17559"/>
                    <a:pt x="747131" y="0"/>
                  </a:cubicBezTo>
                  <a:cubicBezTo>
                    <a:pt x="869795" y="3717"/>
                    <a:pt x="992581" y="4527"/>
                    <a:pt x="1115122" y="11151"/>
                  </a:cubicBezTo>
                  <a:cubicBezTo>
                    <a:pt x="1130426" y="11978"/>
                    <a:pt x="1144555" y="20136"/>
                    <a:pt x="1159727" y="22303"/>
                  </a:cubicBezTo>
                  <a:cubicBezTo>
                    <a:pt x="1196708" y="27586"/>
                    <a:pt x="1233966" y="30969"/>
                    <a:pt x="1271239" y="33454"/>
                  </a:cubicBezTo>
                  <a:cubicBezTo>
                    <a:pt x="1345508" y="38405"/>
                    <a:pt x="1419983" y="39813"/>
                    <a:pt x="1494263" y="44605"/>
                  </a:cubicBezTo>
                  <a:cubicBezTo>
                    <a:pt x="1580237" y="50152"/>
                    <a:pt x="1624752" y="56734"/>
                    <a:pt x="1706136" y="66908"/>
                  </a:cubicBezTo>
                  <a:cubicBezTo>
                    <a:pt x="1825552" y="106712"/>
                    <a:pt x="1720219" y="76794"/>
                    <a:pt x="1873405" y="100361"/>
                  </a:cubicBezTo>
                  <a:cubicBezTo>
                    <a:pt x="1888552" y="102691"/>
                    <a:pt x="1902853" y="109239"/>
                    <a:pt x="1918009" y="111512"/>
                  </a:cubicBezTo>
                  <a:cubicBezTo>
                    <a:pt x="1977282" y="120403"/>
                    <a:pt x="2036956" y="126381"/>
                    <a:pt x="2096429" y="133815"/>
                  </a:cubicBezTo>
                  <a:cubicBezTo>
                    <a:pt x="2115014" y="141249"/>
                    <a:pt x="2132612" y="151923"/>
                    <a:pt x="2152185" y="156117"/>
                  </a:cubicBezTo>
                  <a:cubicBezTo>
                    <a:pt x="2210007" y="168507"/>
                    <a:pt x="2246196" y="159312"/>
                    <a:pt x="2297151" y="178420"/>
                  </a:cubicBezTo>
                  <a:cubicBezTo>
                    <a:pt x="2312716" y="184257"/>
                    <a:pt x="2326526" y="194059"/>
                    <a:pt x="2341756" y="200722"/>
                  </a:cubicBezTo>
                  <a:cubicBezTo>
                    <a:pt x="2386026" y="220090"/>
                    <a:pt x="2432350" y="234867"/>
                    <a:pt x="2475570" y="256478"/>
                  </a:cubicBezTo>
                  <a:cubicBezTo>
                    <a:pt x="2490438" y="263912"/>
                    <a:pt x="2504405" y="273524"/>
                    <a:pt x="2520175" y="278781"/>
                  </a:cubicBezTo>
                  <a:cubicBezTo>
                    <a:pt x="2549254" y="288474"/>
                    <a:pt x="2609385" y="301083"/>
                    <a:pt x="2609385" y="301083"/>
                  </a:cubicBezTo>
                  <a:cubicBezTo>
                    <a:pt x="2641066" y="324844"/>
                    <a:pt x="2673345" y="351444"/>
                    <a:pt x="2709746" y="367990"/>
                  </a:cubicBezTo>
                  <a:cubicBezTo>
                    <a:pt x="2742933" y="383075"/>
                    <a:pt x="2785307" y="392457"/>
                    <a:pt x="2821258" y="401444"/>
                  </a:cubicBezTo>
                  <a:cubicBezTo>
                    <a:pt x="2843561" y="412595"/>
                    <a:pt x="2866369" y="422788"/>
                    <a:pt x="2888166" y="434898"/>
                  </a:cubicBezTo>
                  <a:cubicBezTo>
                    <a:pt x="2953015" y="470925"/>
                    <a:pt x="2889946" y="446643"/>
                    <a:pt x="2955073" y="468351"/>
                  </a:cubicBezTo>
                  <a:cubicBezTo>
                    <a:pt x="3044976" y="528287"/>
                    <a:pt x="2978228" y="486947"/>
                    <a:pt x="3178097" y="568712"/>
                  </a:cubicBezTo>
                  <a:cubicBezTo>
                    <a:pt x="3298402" y="617928"/>
                    <a:pt x="3161339" y="559938"/>
                    <a:pt x="3311912" y="624469"/>
                  </a:cubicBezTo>
                  <a:cubicBezTo>
                    <a:pt x="3337931" y="635620"/>
                    <a:pt x="3362856" y="649788"/>
                    <a:pt x="3389970" y="657922"/>
                  </a:cubicBezTo>
                  <a:cubicBezTo>
                    <a:pt x="3457596" y="678210"/>
                    <a:pt x="3589968" y="714857"/>
                    <a:pt x="3646449" y="747132"/>
                  </a:cubicBezTo>
                  <a:cubicBezTo>
                    <a:pt x="3672468" y="762000"/>
                    <a:pt x="3698121" y="777529"/>
                    <a:pt x="3724507" y="791737"/>
                  </a:cubicBezTo>
                  <a:cubicBezTo>
                    <a:pt x="3746461" y="803559"/>
                    <a:pt x="3769835" y="812697"/>
                    <a:pt x="3791414" y="825190"/>
                  </a:cubicBezTo>
                  <a:cubicBezTo>
                    <a:pt x="3840517" y="853618"/>
                    <a:pt x="3887966" y="884813"/>
                    <a:pt x="3936380" y="914400"/>
                  </a:cubicBezTo>
                  <a:cubicBezTo>
                    <a:pt x="3954874" y="925702"/>
                    <a:pt x="3974102" y="935832"/>
                    <a:pt x="3992136" y="947854"/>
                  </a:cubicBezTo>
                  <a:cubicBezTo>
                    <a:pt x="4112090" y="1027821"/>
                    <a:pt x="3880246" y="871547"/>
                    <a:pt x="4092497" y="1025912"/>
                  </a:cubicBezTo>
                  <a:cubicBezTo>
                    <a:pt x="4110026" y="1038660"/>
                    <a:pt x="4129668" y="1048215"/>
                    <a:pt x="4148253" y="1059366"/>
                  </a:cubicBezTo>
                  <a:cubicBezTo>
                    <a:pt x="4163121" y="1081668"/>
                    <a:pt x="4175050" y="1106239"/>
                    <a:pt x="4192858" y="1126273"/>
                  </a:cubicBezTo>
                  <a:cubicBezTo>
                    <a:pt x="4263803" y="1206086"/>
                    <a:pt x="4213552" y="1108409"/>
                    <a:pt x="4282068" y="1204332"/>
                  </a:cubicBezTo>
                  <a:cubicBezTo>
                    <a:pt x="4307264" y="1239606"/>
                    <a:pt x="4322966" y="1281166"/>
                    <a:pt x="4348975" y="1315844"/>
                  </a:cubicBezTo>
                  <a:cubicBezTo>
                    <a:pt x="4360126" y="1330712"/>
                    <a:pt x="4373403" y="1344202"/>
                    <a:pt x="4382429" y="1360449"/>
                  </a:cubicBezTo>
                  <a:cubicBezTo>
                    <a:pt x="4392150" y="1377947"/>
                    <a:pt x="4395010" y="1398707"/>
                    <a:pt x="4404731" y="1416205"/>
                  </a:cubicBezTo>
                  <a:cubicBezTo>
                    <a:pt x="4413757" y="1432452"/>
                    <a:pt x="4428444" y="1444982"/>
                    <a:pt x="4438185" y="1460810"/>
                  </a:cubicBezTo>
                  <a:cubicBezTo>
                    <a:pt x="4458242" y="1493403"/>
                    <a:pt x="4477488" y="1526619"/>
                    <a:pt x="4493941" y="1561171"/>
                  </a:cubicBezTo>
                  <a:cubicBezTo>
                    <a:pt x="4514716" y="1604799"/>
                    <a:pt x="4522892" y="1654780"/>
                    <a:pt x="4549697" y="1694986"/>
                  </a:cubicBezTo>
                  <a:cubicBezTo>
                    <a:pt x="4585832" y="1749186"/>
                    <a:pt x="4566007" y="1716452"/>
                    <a:pt x="4605453" y="1795347"/>
                  </a:cubicBezTo>
                  <a:cubicBezTo>
                    <a:pt x="4627648" y="1972896"/>
                    <a:pt x="4601431" y="1800217"/>
                    <a:pt x="4638907" y="1962615"/>
                  </a:cubicBezTo>
                  <a:cubicBezTo>
                    <a:pt x="4685700" y="2165390"/>
                    <a:pt x="4606512" y="1877115"/>
                    <a:pt x="4672361" y="2107581"/>
                  </a:cubicBezTo>
                  <a:cubicBezTo>
                    <a:pt x="4676078" y="2152186"/>
                    <a:pt x="4677597" y="2197028"/>
                    <a:pt x="4683512" y="2241395"/>
                  </a:cubicBezTo>
                  <a:cubicBezTo>
                    <a:pt x="4685065" y="2253046"/>
                    <a:pt x="4692497" y="2263296"/>
                    <a:pt x="4694663" y="2274849"/>
                  </a:cubicBezTo>
                  <a:cubicBezTo>
                    <a:pt x="4703673" y="2322902"/>
                    <a:pt x="4710902" y="2371302"/>
                    <a:pt x="4716966" y="2419815"/>
                  </a:cubicBezTo>
                  <a:cubicBezTo>
                    <a:pt x="4729018" y="2516231"/>
                    <a:pt x="4734271" y="2653246"/>
                    <a:pt x="4739268" y="2743200"/>
                  </a:cubicBezTo>
                  <a:cubicBezTo>
                    <a:pt x="4737000" y="2883846"/>
                    <a:pt x="4742297" y="3465270"/>
                    <a:pt x="4705814" y="3713356"/>
                  </a:cubicBezTo>
                  <a:cubicBezTo>
                    <a:pt x="4700683" y="3748244"/>
                    <a:pt x="4681529" y="3779666"/>
                    <a:pt x="4672361" y="3813717"/>
                  </a:cubicBezTo>
                  <a:cubicBezTo>
                    <a:pt x="4646341" y="3910361"/>
                    <a:pt x="4633727" y="4011656"/>
                    <a:pt x="4594302" y="4103649"/>
                  </a:cubicBezTo>
                  <a:cubicBezTo>
                    <a:pt x="4550190" y="4206581"/>
                    <a:pt x="4568626" y="4154489"/>
                    <a:pt x="4538546" y="4259766"/>
                  </a:cubicBezTo>
                  <a:cubicBezTo>
                    <a:pt x="4518725" y="4398513"/>
                    <a:pt x="4533770" y="4312323"/>
                    <a:pt x="4482790" y="4516244"/>
                  </a:cubicBezTo>
                  <a:cubicBezTo>
                    <a:pt x="4479073" y="4531112"/>
                    <a:pt x="4479524" y="4547707"/>
                    <a:pt x="4471639" y="4560849"/>
                  </a:cubicBezTo>
                  <a:cubicBezTo>
                    <a:pt x="4438185" y="4616605"/>
                    <a:pt x="4400357" y="4669960"/>
                    <a:pt x="4371278" y="4728117"/>
                  </a:cubicBezTo>
                  <a:cubicBezTo>
                    <a:pt x="4363844" y="4742985"/>
                    <a:pt x="4358637" y="4759195"/>
                    <a:pt x="4348975" y="4772722"/>
                  </a:cubicBezTo>
                  <a:cubicBezTo>
                    <a:pt x="4339809" y="4785555"/>
                    <a:pt x="4324984" y="4793560"/>
                    <a:pt x="4315522" y="4806176"/>
                  </a:cubicBezTo>
                  <a:cubicBezTo>
                    <a:pt x="4302518" y="4823515"/>
                    <a:pt x="4295234" y="4844715"/>
                    <a:pt x="4282068" y="4861932"/>
                  </a:cubicBezTo>
                  <a:cubicBezTo>
                    <a:pt x="4246798" y="4908054"/>
                    <a:pt x="4211613" y="4954691"/>
                    <a:pt x="4170556" y="4995747"/>
                  </a:cubicBezTo>
                  <a:cubicBezTo>
                    <a:pt x="4163122" y="5003181"/>
                    <a:pt x="4156111" y="5011064"/>
                    <a:pt x="4148253" y="5018049"/>
                  </a:cubicBezTo>
                  <a:cubicBezTo>
                    <a:pt x="4122640" y="5040816"/>
                    <a:pt x="4098371" y="5065449"/>
                    <a:pt x="4070195" y="5084956"/>
                  </a:cubicBezTo>
                  <a:cubicBezTo>
                    <a:pt x="4041015" y="5105158"/>
                    <a:pt x="4004202" y="5119250"/>
                    <a:pt x="3969834" y="5129561"/>
                  </a:cubicBezTo>
                  <a:cubicBezTo>
                    <a:pt x="3943914" y="5137337"/>
                    <a:pt x="3918310" y="5146557"/>
                    <a:pt x="3891775" y="5151864"/>
                  </a:cubicBezTo>
                  <a:cubicBezTo>
                    <a:pt x="3862389" y="5157741"/>
                    <a:pt x="3832259" y="5158966"/>
                    <a:pt x="3802566" y="5163015"/>
                  </a:cubicBezTo>
                  <a:lnTo>
                    <a:pt x="3646449" y="5185317"/>
                  </a:lnTo>
                  <a:cubicBezTo>
                    <a:pt x="3609278" y="5196468"/>
                    <a:pt x="3572779" y="5210170"/>
                    <a:pt x="3534936" y="5218771"/>
                  </a:cubicBezTo>
                  <a:cubicBezTo>
                    <a:pt x="3440398" y="5240257"/>
                    <a:pt x="3392117" y="5240805"/>
                    <a:pt x="3300761" y="5252225"/>
                  </a:cubicBezTo>
                  <a:cubicBezTo>
                    <a:pt x="3274680" y="5255485"/>
                    <a:pt x="3248680" y="5259379"/>
                    <a:pt x="3222702" y="5263376"/>
                  </a:cubicBezTo>
                  <a:cubicBezTo>
                    <a:pt x="3200355" y="5266814"/>
                    <a:pt x="3178348" y="5272916"/>
                    <a:pt x="3155795" y="5274527"/>
                  </a:cubicBezTo>
                  <a:cubicBezTo>
                    <a:pt x="3074143" y="5280359"/>
                    <a:pt x="2992187" y="5280871"/>
                    <a:pt x="2910468" y="5285678"/>
                  </a:cubicBezTo>
                  <a:cubicBezTo>
                    <a:pt x="2865786" y="5288306"/>
                    <a:pt x="2821258" y="5293112"/>
                    <a:pt x="2776653" y="5296829"/>
                  </a:cubicBezTo>
                  <a:cubicBezTo>
                    <a:pt x="2629654" y="5326231"/>
                    <a:pt x="2800084" y="5295028"/>
                    <a:pt x="2486722" y="5319132"/>
                  </a:cubicBezTo>
                  <a:cubicBezTo>
                    <a:pt x="2467824" y="5320586"/>
                    <a:pt x="2449803" y="5328190"/>
                    <a:pt x="2430966" y="5330283"/>
                  </a:cubicBezTo>
                  <a:cubicBezTo>
                    <a:pt x="2382798" y="5335635"/>
                    <a:pt x="2334322" y="5337717"/>
                    <a:pt x="2286000" y="5341434"/>
                  </a:cubicBezTo>
                  <a:cubicBezTo>
                    <a:pt x="2167054" y="5337717"/>
                    <a:pt x="2048165" y="5330283"/>
                    <a:pt x="1929161" y="5330283"/>
                  </a:cubicBezTo>
                  <a:cubicBezTo>
                    <a:pt x="1167564" y="5330283"/>
                    <a:pt x="1390841" y="5278075"/>
                    <a:pt x="1092819" y="5352586"/>
                  </a:cubicBezTo>
                  <a:lnTo>
                    <a:pt x="646770" y="5341434"/>
                  </a:lnTo>
                  <a:cubicBezTo>
                    <a:pt x="613138" y="5340061"/>
                    <a:pt x="579415" y="5336884"/>
                    <a:pt x="546409" y="5330283"/>
                  </a:cubicBezTo>
                  <a:cubicBezTo>
                    <a:pt x="527432" y="5326488"/>
                    <a:pt x="455485" y="5301691"/>
                    <a:pt x="434897" y="5285678"/>
                  </a:cubicBezTo>
                  <a:cubicBezTo>
                    <a:pt x="414150" y="5269541"/>
                    <a:pt x="379141" y="5229922"/>
                    <a:pt x="379141" y="5229922"/>
                  </a:cubicBezTo>
                  <a:cubicBezTo>
                    <a:pt x="319075" y="5049726"/>
                    <a:pt x="341685" y="5142579"/>
                    <a:pt x="312234" y="4951142"/>
                  </a:cubicBezTo>
                  <a:cubicBezTo>
                    <a:pt x="304146" y="4352602"/>
                    <a:pt x="313720" y="4319230"/>
                    <a:pt x="289931" y="3902927"/>
                  </a:cubicBezTo>
                  <a:cubicBezTo>
                    <a:pt x="286743" y="3847138"/>
                    <a:pt x="283420" y="3791346"/>
                    <a:pt x="278780" y="3735659"/>
                  </a:cubicBezTo>
                  <a:cubicBezTo>
                    <a:pt x="275985" y="3702116"/>
                    <a:pt x="271346" y="3668752"/>
                    <a:pt x="267629" y="3635298"/>
                  </a:cubicBezTo>
                  <a:cubicBezTo>
                    <a:pt x="263912" y="3542371"/>
                    <a:pt x="262877" y="3449298"/>
                    <a:pt x="256478" y="3356517"/>
                  </a:cubicBezTo>
                  <a:cubicBezTo>
                    <a:pt x="255424" y="3341227"/>
                    <a:pt x="246780" y="3327169"/>
                    <a:pt x="245327" y="3311912"/>
                  </a:cubicBezTo>
                  <a:cubicBezTo>
                    <a:pt x="239325" y="3248898"/>
                    <a:pt x="238530" y="3185491"/>
                    <a:pt x="234175" y="3122342"/>
                  </a:cubicBezTo>
                  <a:cubicBezTo>
                    <a:pt x="231095" y="3077688"/>
                    <a:pt x="227076" y="3033103"/>
                    <a:pt x="223024" y="2988527"/>
                  </a:cubicBezTo>
                  <a:cubicBezTo>
                    <a:pt x="219642" y="2951324"/>
                    <a:pt x="217553" y="2913937"/>
                    <a:pt x="211873" y="2877015"/>
                  </a:cubicBezTo>
                  <a:cubicBezTo>
                    <a:pt x="210086" y="2865397"/>
                    <a:pt x="203573" y="2854965"/>
                    <a:pt x="200722" y="2843561"/>
                  </a:cubicBezTo>
                  <a:cubicBezTo>
                    <a:pt x="184809" y="2779909"/>
                    <a:pt x="195586" y="2800425"/>
                    <a:pt x="178419" y="2743200"/>
                  </a:cubicBezTo>
                  <a:cubicBezTo>
                    <a:pt x="171664" y="2720683"/>
                    <a:pt x="163551" y="2698595"/>
                    <a:pt x="156117" y="2676293"/>
                  </a:cubicBezTo>
                  <a:cubicBezTo>
                    <a:pt x="152400" y="2665142"/>
                    <a:pt x="151486" y="2652619"/>
                    <a:pt x="144966" y="2642839"/>
                  </a:cubicBezTo>
                  <a:cubicBezTo>
                    <a:pt x="130098" y="2620537"/>
                    <a:pt x="108838" y="2601360"/>
                    <a:pt x="100361" y="2575932"/>
                  </a:cubicBezTo>
                  <a:cubicBezTo>
                    <a:pt x="84971" y="2529764"/>
                    <a:pt x="98989" y="2548998"/>
                    <a:pt x="55756" y="2520176"/>
                  </a:cubicBezTo>
                  <a:cubicBezTo>
                    <a:pt x="27728" y="2436088"/>
                    <a:pt x="65536" y="2539737"/>
                    <a:pt x="22302" y="2453269"/>
                  </a:cubicBezTo>
                  <a:cubicBezTo>
                    <a:pt x="3812" y="2416289"/>
                    <a:pt x="24855" y="2419815"/>
                    <a:pt x="0" y="2419815"/>
                  </a:cubicBezTo>
                </a:path>
              </a:pathLst>
            </a:custGeom>
            <a:solidFill>
              <a:schemeClr val="bg1">
                <a:alpha val="83000"/>
              </a:schemeClr>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grpSp>
    </p:spTree>
    <p:extLst>
      <p:ext uri="{BB962C8B-B14F-4D97-AF65-F5344CB8AC3E}">
        <p14:creationId xmlns:p14="http://schemas.microsoft.com/office/powerpoint/2010/main" val="931614206"/>
      </p:ext>
    </p:extLst>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bwMode="auto">
          <a:xfrm>
            <a:off x="2819400"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Rounded Rectangle 55"/>
          <p:cNvSpPr/>
          <p:nvPr/>
        </p:nvSpPr>
        <p:spPr bwMode="auto">
          <a:xfrm>
            <a:off x="5249333"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533400" y="422275"/>
            <a:ext cx="8153400" cy="394980"/>
          </a:xfrm>
        </p:spPr>
        <p:txBody>
          <a:bodyPr/>
          <a:lstStyle/>
          <a:p>
            <a:r>
              <a:rPr lang="en-US" dirty="0" smtClean="0"/>
              <a:t>What the User Really Wants</a:t>
            </a:r>
            <a:endParaRPr lang="en-US" dirty="0"/>
          </a:p>
        </p:txBody>
      </p:sp>
      <p:pic>
        <p:nvPicPr>
          <p:cNvPr id="3" name="Picture 2"/>
          <p:cNvPicPr>
            <a:picLocks noChangeAspect="1"/>
          </p:cNvPicPr>
          <p:nvPr/>
        </p:nvPicPr>
        <p:blipFill>
          <a:blip r:embed="rId3"/>
          <a:stretch>
            <a:fillRect/>
          </a:stretch>
        </p:blipFill>
        <p:spPr>
          <a:xfrm>
            <a:off x="1240118" y="1060822"/>
            <a:ext cx="6514353" cy="4885765"/>
          </a:xfrm>
          <a:prstGeom prst="rect">
            <a:avLst/>
          </a:prstGeom>
        </p:spPr>
      </p:pic>
    </p:spTree>
    <p:extLst>
      <p:ext uri="{BB962C8B-B14F-4D97-AF65-F5344CB8AC3E}">
        <p14:creationId xmlns:p14="http://schemas.microsoft.com/office/powerpoint/2010/main" val="109742480"/>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bwMode="auto">
          <a:xfrm>
            <a:off x="2819400"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Rounded Rectangle 55"/>
          <p:cNvSpPr/>
          <p:nvPr/>
        </p:nvSpPr>
        <p:spPr bwMode="auto">
          <a:xfrm>
            <a:off x="5249333" y="3098800"/>
            <a:ext cx="1100667" cy="694267"/>
          </a:xfrm>
          <a:prstGeom prst="roundRect">
            <a:avLst>
              <a:gd name="adj" fmla="val 42277"/>
            </a:avLst>
          </a:prstGeom>
          <a:solidFill>
            <a:srgbClr val="FFFFFF"/>
          </a:solidFill>
          <a:ln w="381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533400" y="422275"/>
            <a:ext cx="8153400" cy="394980"/>
          </a:xfrm>
        </p:spPr>
        <p:txBody>
          <a:bodyPr/>
          <a:lstStyle/>
          <a:p>
            <a:r>
              <a:rPr lang="en-US" dirty="0" smtClean="0"/>
              <a:t>Questions?</a:t>
            </a:r>
            <a:endParaRPr lang="en-US" dirty="0"/>
          </a:p>
        </p:txBody>
      </p:sp>
      <p:pic>
        <p:nvPicPr>
          <p:cNvPr id="4" name="Picture 3"/>
          <p:cNvPicPr>
            <a:picLocks noChangeAspect="1"/>
          </p:cNvPicPr>
          <p:nvPr/>
        </p:nvPicPr>
        <p:blipFill>
          <a:blip r:embed="rId3"/>
          <a:stretch>
            <a:fillRect/>
          </a:stretch>
        </p:blipFill>
        <p:spPr>
          <a:xfrm>
            <a:off x="1060824" y="915148"/>
            <a:ext cx="6768353" cy="5076264"/>
          </a:xfrm>
          <a:prstGeom prst="rect">
            <a:avLst/>
          </a:prstGeom>
        </p:spPr>
      </p:pic>
    </p:spTree>
    <p:extLst>
      <p:ext uri="{BB962C8B-B14F-4D97-AF65-F5344CB8AC3E}">
        <p14:creationId xmlns:p14="http://schemas.microsoft.com/office/powerpoint/2010/main" val="1475585416"/>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cstate="print"/>
          <a:srcRect/>
          <a:stretch>
            <a:fillRect/>
          </a:stretch>
        </p:blipFill>
        <p:spPr bwMode="auto">
          <a:xfrm>
            <a:off x="5600795" y="979163"/>
            <a:ext cx="3331332" cy="2498498"/>
          </a:xfrm>
          <a:prstGeom prst="rect">
            <a:avLst/>
          </a:prstGeom>
          <a:noFill/>
          <a:ln w="9525">
            <a:noFill/>
            <a:miter lim="800000"/>
            <a:headEnd/>
            <a:tailEnd/>
          </a:ln>
        </p:spPr>
      </p:pic>
      <p:pic>
        <p:nvPicPr>
          <p:cNvPr id="2057" name="Picture 9"/>
          <p:cNvPicPr>
            <a:picLocks noChangeAspect="1" noChangeArrowheads="1"/>
          </p:cNvPicPr>
          <p:nvPr/>
        </p:nvPicPr>
        <p:blipFill>
          <a:blip r:embed="rId4" cstate="print"/>
          <a:srcRect/>
          <a:stretch>
            <a:fillRect/>
          </a:stretch>
        </p:blipFill>
        <p:spPr bwMode="auto">
          <a:xfrm>
            <a:off x="2400617" y="3568390"/>
            <a:ext cx="3122341" cy="2497874"/>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5614279" y="3564393"/>
            <a:ext cx="3329000" cy="2496750"/>
          </a:xfrm>
          <a:prstGeom prst="rect">
            <a:avLst/>
          </a:prstGeom>
          <a:noFill/>
          <a:ln w="9525">
            <a:noFill/>
            <a:miter lim="800000"/>
            <a:headEnd/>
            <a:tailEnd/>
          </a:ln>
        </p:spPr>
      </p:pic>
      <p:sp>
        <p:nvSpPr>
          <p:cNvPr id="10" name="Rectangle 2"/>
          <p:cNvSpPr>
            <a:spLocks noGrp="1" noChangeArrowheads="1"/>
          </p:cNvSpPr>
          <p:nvPr>
            <p:ph type="title" idx="4294967295"/>
          </p:nvPr>
        </p:nvSpPr>
        <p:spPr>
          <a:xfrm>
            <a:off x="530225" y="420688"/>
            <a:ext cx="8501063" cy="387798"/>
          </a:xfrm>
        </p:spPr>
        <p:txBody>
          <a:bodyPr/>
          <a:lstStyle/>
          <a:p>
            <a:pPr eaLnBrk="1" hangingPunct="1"/>
            <a:r>
              <a:rPr lang="en-US" dirty="0" smtClean="0"/>
              <a:t>Use Cases vs. Quality Attribute Scenarios</a:t>
            </a:r>
          </a:p>
        </p:txBody>
      </p:sp>
      <p:sp>
        <p:nvSpPr>
          <p:cNvPr id="11" name="Rectangle 10"/>
          <p:cNvSpPr/>
          <p:nvPr/>
        </p:nvSpPr>
        <p:spPr>
          <a:xfrm>
            <a:off x="443113" y="1070517"/>
            <a:ext cx="5188254" cy="2400657"/>
          </a:xfrm>
          <a:prstGeom prst="rect">
            <a:avLst/>
          </a:prstGeom>
        </p:spPr>
        <p:txBody>
          <a:bodyPr wrap="square">
            <a:spAutoFit/>
          </a:bodyPr>
          <a:lstStyle/>
          <a:p>
            <a:pPr>
              <a:spcAft>
                <a:spcPts val="600"/>
              </a:spcAft>
            </a:pPr>
            <a:r>
              <a:rPr lang="en-US" b="0" dirty="0" smtClean="0"/>
              <a:t>It is not sufficient to describe the functions a user wants to perform.</a:t>
            </a:r>
          </a:p>
          <a:p>
            <a:pPr>
              <a:spcAft>
                <a:spcPts val="600"/>
              </a:spcAft>
            </a:pPr>
            <a:r>
              <a:rPr lang="en-US" b="0" dirty="0" smtClean="0"/>
              <a:t>There are many undocumented assumptions about how well those functions have to perform.</a:t>
            </a:r>
          </a:p>
          <a:p>
            <a:pPr>
              <a:spcAft>
                <a:spcPts val="600"/>
              </a:spcAft>
            </a:pPr>
            <a:r>
              <a:rPr lang="en-US" b="0" dirty="0" smtClean="0"/>
              <a:t>Use cases describe </a:t>
            </a:r>
            <a:r>
              <a:rPr lang="en-US" dirty="0" smtClean="0"/>
              <a:t>what</a:t>
            </a:r>
            <a:r>
              <a:rPr lang="en-US" b="0" dirty="0" smtClean="0"/>
              <a:t> functions the user wants.</a:t>
            </a:r>
          </a:p>
        </p:txBody>
      </p:sp>
      <p:sp>
        <p:nvSpPr>
          <p:cNvPr id="12" name="Rectangle 11"/>
          <p:cNvSpPr/>
          <p:nvPr/>
        </p:nvSpPr>
        <p:spPr>
          <a:xfrm>
            <a:off x="457200" y="3634848"/>
            <a:ext cx="1839951" cy="2246769"/>
          </a:xfrm>
          <a:prstGeom prst="rect">
            <a:avLst/>
          </a:prstGeom>
        </p:spPr>
        <p:txBody>
          <a:bodyPr wrap="square">
            <a:spAutoFit/>
          </a:bodyPr>
          <a:lstStyle/>
          <a:p>
            <a:pPr>
              <a:spcAft>
                <a:spcPts val="600"/>
              </a:spcAft>
            </a:pPr>
            <a:r>
              <a:rPr lang="en-US" b="0" dirty="0" smtClean="0"/>
              <a:t>Quality attribute scenarios describe </a:t>
            </a:r>
            <a:r>
              <a:rPr lang="en-US" dirty="0" smtClean="0"/>
              <a:t>how well</a:t>
            </a:r>
            <a:r>
              <a:rPr lang="en-US" b="0" dirty="0" smtClean="0"/>
              <a:t> the functions have to perform.</a:t>
            </a:r>
          </a:p>
        </p:txBody>
      </p:sp>
    </p:spTree>
    <p:extLst>
      <p:ext uri="{BB962C8B-B14F-4D97-AF65-F5344CB8AC3E}">
        <p14:creationId xmlns:p14="http://schemas.microsoft.com/office/powerpoint/2010/main" val="30914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84175"/>
          </a:xfrm>
        </p:spPr>
        <p:txBody>
          <a:bodyPr/>
          <a:lstStyle/>
          <a:p>
            <a:pPr eaLnBrk="1" hangingPunct="1"/>
            <a:r>
              <a:rPr lang="en-US" dirty="0" smtClean="0"/>
              <a:t>System Boundaries</a:t>
            </a:r>
          </a:p>
        </p:txBody>
      </p:sp>
      <p:sp>
        <p:nvSpPr>
          <p:cNvPr id="17" name="Rectangle 16"/>
          <p:cNvSpPr/>
          <p:nvPr/>
        </p:nvSpPr>
        <p:spPr>
          <a:xfrm>
            <a:off x="498869" y="1103970"/>
            <a:ext cx="8121024" cy="3724097"/>
          </a:xfrm>
          <a:prstGeom prst="rect">
            <a:avLst/>
          </a:prstGeom>
        </p:spPr>
        <p:txBody>
          <a:bodyPr wrap="square">
            <a:spAutoFit/>
          </a:bodyPr>
          <a:lstStyle/>
          <a:p>
            <a:pPr>
              <a:spcAft>
                <a:spcPts val="600"/>
              </a:spcAft>
            </a:pPr>
            <a:r>
              <a:rPr lang="en-US" sz="2400" b="0" dirty="0" smtClean="0"/>
              <a:t>Use cases and quality attribute scenarios refer to a </a:t>
            </a:r>
            <a:r>
              <a:rPr lang="en-US" sz="2400" dirty="0" smtClean="0"/>
              <a:t>system</a:t>
            </a:r>
            <a:r>
              <a:rPr lang="en-US" sz="2400" b="0" dirty="0" smtClean="0"/>
              <a:t>. We will call that system the </a:t>
            </a:r>
            <a:r>
              <a:rPr lang="en-US" sz="2400" dirty="0" smtClean="0"/>
              <a:t>target system</a:t>
            </a:r>
            <a:r>
              <a:rPr lang="en-US" sz="2400" b="0" dirty="0" smtClean="0"/>
              <a:t>.</a:t>
            </a:r>
          </a:p>
          <a:p>
            <a:pPr>
              <a:spcAft>
                <a:spcPts val="600"/>
              </a:spcAft>
            </a:pPr>
            <a:endParaRPr lang="en-US" sz="2400" b="0" dirty="0" smtClean="0"/>
          </a:p>
          <a:p>
            <a:pPr>
              <a:spcAft>
                <a:spcPts val="600"/>
              </a:spcAft>
            </a:pPr>
            <a:r>
              <a:rPr lang="en-US" sz="2400" b="0" dirty="0" smtClean="0"/>
              <a:t>A use case describes </a:t>
            </a:r>
            <a:r>
              <a:rPr lang="en-US" sz="2400" b="0" dirty="0" smtClean="0"/>
              <a:t>the expected functions the target system provides including the interactions </a:t>
            </a:r>
            <a:r>
              <a:rPr lang="en-US" sz="2400" b="0" dirty="0" smtClean="0"/>
              <a:t>from and to this target system.</a:t>
            </a:r>
          </a:p>
          <a:p>
            <a:pPr>
              <a:spcAft>
                <a:spcPts val="600"/>
              </a:spcAft>
            </a:pPr>
            <a:endParaRPr lang="en-US" sz="2400" b="0" dirty="0" smtClean="0"/>
          </a:p>
          <a:p>
            <a:pPr>
              <a:spcAft>
                <a:spcPts val="600"/>
              </a:spcAft>
            </a:pPr>
            <a:r>
              <a:rPr lang="en-US" sz="2400" b="0" dirty="0" smtClean="0"/>
              <a:t>A quality attribute scenario describes how well that target system reacts to those interactions.</a:t>
            </a:r>
          </a:p>
        </p:txBody>
      </p:sp>
    </p:spTree>
    <p:extLst>
      <p:ext uri="{BB962C8B-B14F-4D97-AF65-F5344CB8AC3E}">
        <p14:creationId xmlns:p14="http://schemas.microsoft.com/office/powerpoint/2010/main" val="30147581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84175"/>
          </a:xfrm>
        </p:spPr>
        <p:txBody>
          <a:bodyPr/>
          <a:lstStyle/>
          <a:p>
            <a:pPr eaLnBrk="1" hangingPunct="1"/>
            <a:r>
              <a:rPr lang="en-US" dirty="0" smtClean="0"/>
              <a:t>System Boundaries – Context Diagram</a:t>
            </a:r>
          </a:p>
        </p:txBody>
      </p:sp>
      <p:sp>
        <p:nvSpPr>
          <p:cNvPr id="17" name="Rectangle 16"/>
          <p:cNvSpPr/>
          <p:nvPr/>
        </p:nvSpPr>
        <p:spPr>
          <a:xfrm>
            <a:off x="498869" y="1025914"/>
            <a:ext cx="8265990" cy="1200329"/>
          </a:xfrm>
          <a:prstGeom prst="rect">
            <a:avLst/>
          </a:prstGeom>
        </p:spPr>
        <p:txBody>
          <a:bodyPr wrap="square">
            <a:spAutoFit/>
          </a:bodyPr>
          <a:lstStyle/>
          <a:p>
            <a:pPr>
              <a:spcAft>
                <a:spcPts val="600"/>
              </a:spcAft>
            </a:pPr>
            <a:r>
              <a:rPr lang="en-US" sz="2400" b="0" dirty="0" smtClean="0"/>
              <a:t>To avoid confusion a </a:t>
            </a:r>
            <a:r>
              <a:rPr lang="en-US" sz="2400" dirty="0" smtClean="0"/>
              <a:t>context diagram</a:t>
            </a:r>
            <a:r>
              <a:rPr lang="en-US" sz="2400" b="0" dirty="0" smtClean="0"/>
              <a:t> is used to describe which is the target system and who (what) is interacting with it.</a:t>
            </a:r>
          </a:p>
        </p:txBody>
      </p:sp>
      <p:grpSp>
        <p:nvGrpSpPr>
          <p:cNvPr id="13" name="Group 12"/>
          <p:cNvGrpSpPr/>
          <p:nvPr/>
        </p:nvGrpSpPr>
        <p:grpSpPr>
          <a:xfrm>
            <a:off x="711634" y="1837204"/>
            <a:ext cx="5811830" cy="1778730"/>
            <a:chOff x="912355" y="1520281"/>
            <a:chExt cx="7138826" cy="2184862"/>
          </a:xfrm>
        </p:grpSpPr>
        <p:grpSp>
          <p:nvGrpSpPr>
            <p:cNvPr id="2" name="Group 12"/>
            <p:cNvGrpSpPr/>
            <p:nvPr/>
          </p:nvGrpSpPr>
          <p:grpSpPr>
            <a:xfrm>
              <a:off x="912355" y="1996068"/>
              <a:ext cx="7138826" cy="1709075"/>
              <a:chOff x="477457" y="1944572"/>
              <a:chExt cx="8175890" cy="2741879"/>
            </a:xfrm>
          </p:grpSpPr>
          <p:pic>
            <p:nvPicPr>
              <p:cNvPr id="4098" name="Picture 2"/>
              <p:cNvPicPr>
                <a:picLocks noChangeAspect="1" noChangeArrowheads="1"/>
              </p:cNvPicPr>
              <p:nvPr/>
            </p:nvPicPr>
            <p:blipFill>
              <a:blip r:embed="rId3" cstate="print"/>
              <a:srcRect/>
              <a:stretch>
                <a:fillRect/>
              </a:stretch>
            </p:blipFill>
            <p:spPr bwMode="auto">
              <a:xfrm>
                <a:off x="477457" y="1988517"/>
                <a:ext cx="2196176" cy="2653989"/>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327608" y="2479094"/>
                <a:ext cx="1672834" cy="1672834"/>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5654417" y="1944572"/>
                <a:ext cx="2998930" cy="2741879"/>
              </a:xfrm>
              <a:prstGeom prst="rect">
                <a:avLst/>
              </a:prstGeom>
              <a:noFill/>
              <a:ln w="9525">
                <a:noFill/>
                <a:miter lim="800000"/>
                <a:headEnd/>
                <a:tailEnd/>
              </a:ln>
            </p:spPr>
          </p:pic>
        </p:grpSp>
        <p:sp>
          <p:nvSpPr>
            <p:cNvPr id="15" name="Left-Right Arrow 14"/>
            <p:cNvSpPr/>
            <p:nvPr/>
          </p:nvSpPr>
          <p:spPr bwMode="auto">
            <a:xfrm>
              <a:off x="4891630" y="2754352"/>
              <a:ext cx="505559" cy="246741"/>
            </a:xfrm>
            <a:prstGeom prst="leftRightArrow">
              <a:avLst/>
            </a:prstGeom>
            <a:solidFill>
              <a:srgbClr val="5CA1FB"/>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16" name="Left-Right Arrow 15"/>
            <p:cNvSpPr/>
            <p:nvPr/>
          </p:nvSpPr>
          <p:spPr bwMode="auto">
            <a:xfrm>
              <a:off x="2780377" y="2750638"/>
              <a:ext cx="505559" cy="246741"/>
            </a:xfrm>
            <a:prstGeom prst="leftRightArrow">
              <a:avLst/>
            </a:prstGeom>
            <a:solidFill>
              <a:srgbClr val="5CA1FB"/>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20" name="Picture 19" descr="an_arrow.GIF"/>
            <p:cNvPicPr>
              <a:picLocks noChangeAspect="1"/>
            </p:cNvPicPr>
            <p:nvPr/>
          </p:nvPicPr>
          <p:blipFill>
            <a:blip r:embed="rId6" cstate="print"/>
            <a:stretch>
              <a:fillRect/>
            </a:stretch>
          </p:blipFill>
          <p:spPr>
            <a:xfrm rot="16200000">
              <a:off x="3744952" y="1539331"/>
              <a:ext cx="762000" cy="723900"/>
            </a:xfrm>
            <a:prstGeom prst="rect">
              <a:avLst/>
            </a:prstGeom>
          </p:spPr>
        </p:pic>
      </p:grpSp>
      <p:pic>
        <p:nvPicPr>
          <p:cNvPr id="5122" name="Picture 2"/>
          <p:cNvPicPr>
            <a:picLocks noChangeAspect="1" noChangeArrowheads="1"/>
          </p:cNvPicPr>
          <p:nvPr/>
        </p:nvPicPr>
        <p:blipFill>
          <a:blip r:embed="rId7" cstate="print"/>
          <a:srcRect/>
          <a:stretch>
            <a:fillRect/>
          </a:stretch>
        </p:blipFill>
        <p:spPr bwMode="auto">
          <a:xfrm>
            <a:off x="3189249" y="3988932"/>
            <a:ext cx="5061609" cy="1958967"/>
          </a:xfrm>
          <a:prstGeom prst="rect">
            <a:avLst/>
          </a:prstGeom>
          <a:noFill/>
          <a:ln w="9525">
            <a:noFill/>
            <a:miter lim="800000"/>
            <a:headEnd/>
            <a:tailEnd/>
          </a:ln>
          <a:effectLst/>
        </p:spPr>
      </p:pic>
      <p:sp>
        <p:nvSpPr>
          <p:cNvPr id="18" name="Rectangle 17"/>
          <p:cNvSpPr/>
          <p:nvPr/>
        </p:nvSpPr>
        <p:spPr>
          <a:xfrm>
            <a:off x="6706381" y="2505309"/>
            <a:ext cx="1868907" cy="830997"/>
          </a:xfrm>
          <a:prstGeom prst="rect">
            <a:avLst/>
          </a:prstGeom>
        </p:spPr>
        <p:txBody>
          <a:bodyPr wrap="square">
            <a:spAutoFit/>
          </a:bodyPr>
          <a:lstStyle/>
          <a:p>
            <a:pPr>
              <a:spcAft>
                <a:spcPts val="600"/>
              </a:spcAft>
            </a:pPr>
            <a:r>
              <a:rPr lang="en-US" sz="2400" b="0" dirty="0" smtClean="0"/>
              <a:t>Informal notation</a:t>
            </a:r>
          </a:p>
        </p:txBody>
      </p:sp>
      <p:sp>
        <p:nvSpPr>
          <p:cNvPr id="19" name="Rectangle 18"/>
          <p:cNvSpPr/>
          <p:nvPr/>
        </p:nvSpPr>
        <p:spPr>
          <a:xfrm>
            <a:off x="591796" y="4319240"/>
            <a:ext cx="2642057" cy="907941"/>
          </a:xfrm>
          <a:prstGeom prst="rect">
            <a:avLst/>
          </a:prstGeom>
        </p:spPr>
        <p:txBody>
          <a:bodyPr wrap="square">
            <a:spAutoFit/>
          </a:bodyPr>
          <a:lstStyle/>
          <a:p>
            <a:pPr>
              <a:spcAft>
                <a:spcPts val="600"/>
              </a:spcAft>
            </a:pPr>
            <a:r>
              <a:rPr lang="en-US" sz="2400" b="0" dirty="0" smtClean="0"/>
              <a:t>Formal notation</a:t>
            </a:r>
          </a:p>
          <a:p>
            <a:pPr>
              <a:spcAft>
                <a:spcPts val="600"/>
              </a:spcAft>
            </a:pPr>
            <a:r>
              <a:rPr lang="en-US" sz="2400" b="0" dirty="0" smtClean="0"/>
              <a:t>UML</a:t>
            </a:r>
          </a:p>
        </p:txBody>
      </p:sp>
      <p:cxnSp>
        <p:nvCxnSpPr>
          <p:cNvPr id="22" name="Straight Connector 21"/>
          <p:cNvCxnSpPr/>
          <p:nvPr/>
        </p:nvCxnSpPr>
        <p:spPr bwMode="auto">
          <a:xfrm>
            <a:off x="446049" y="3813716"/>
            <a:ext cx="8363414" cy="0"/>
          </a:xfrm>
          <a:prstGeom prst="line">
            <a:avLst/>
          </a:prstGeom>
          <a:solidFill>
            <a:srgbClr val="5CA1FB"/>
          </a:solidFill>
          <a:ln w="38100" cap="flat" cmpd="sng" algn="ctr">
            <a:solidFill>
              <a:schemeClr val="tx1"/>
            </a:solidFill>
            <a:prstDash val="sysDash"/>
            <a:round/>
            <a:headEnd type="none" w="med" len="med"/>
            <a:tailEnd type="none" w="med" len="med"/>
          </a:ln>
          <a:effectLst/>
        </p:spPr>
      </p:cxnSp>
      <p:sp>
        <p:nvSpPr>
          <p:cNvPr id="23" name="TextBox 22"/>
          <p:cNvSpPr txBox="1"/>
          <p:nvPr/>
        </p:nvSpPr>
        <p:spPr>
          <a:xfrm>
            <a:off x="4287307" y="3612995"/>
            <a:ext cx="569387" cy="400110"/>
          </a:xfrm>
          <a:prstGeom prst="rect">
            <a:avLst/>
          </a:prstGeom>
          <a:solidFill>
            <a:schemeClr val="bg1"/>
          </a:solidFill>
        </p:spPr>
        <p:txBody>
          <a:bodyPr wrap="none" rtlCol="0">
            <a:spAutoFit/>
          </a:bodyPr>
          <a:lstStyle/>
          <a:p>
            <a:r>
              <a:rPr lang="en-US" dirty="0" smtClean="0"/>
              <a:t>OR</a:t>
            </a:r>
            <a:endParaRPr lang="en-US" dirty="0"/>
          </a:p>
        </p:txBody>
      </p:sp>
    </p:spTree>
    <p:extLst>
      <p:ext uri="{BB962C8B-B14F-4D97-AF65-F5344CB8AC3E}">
        <p14:creationId xmlns:p14="http://schemas.microsoft.com/office/powerpoint/2010/main" val="3014758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94980"/>
          </a:xfrm>
        </p:spPr>
        <p:txBody>
          <a:bodyPr/>
          <a:lstStyle/>
          <a:p>
            <a:pPr eaLnBrk="1" hangingPunct="1"/>
            <a:r>
              <a:rPr lang="en-US" dirty="0" smtClean="0"/>
              <a:t>System </a:t>
            </a:r>
            <a:r>
              <a:rPr lang="en-US" dirty="0" smtClean="0"/>
              <a:t>– Use Case – Quality Attribute Scenarios</a:t>
            </a:r>
            <a:endParaRPr lang="en-US" dirty="0" smtClean="0"/>
          </a:p>
        </p:txBody>
      </p:sp>
      <p:sp>
        <p:nvSpPr>
          <p:cNvPr id="17" name="Rectangle 16"/>
          <p:cNvSpPr/>
          <p:nvPr/>
        </p:nvSpPr>
        <p:spPr>
          <a:xfrm>
            <a:off x="3367575" y="1339679"/>
            <a:ext cx="1607837" cy="461665"/>
          </a:xfrm>
          <a:prstGeom prst="rect">
            <a:avLst/>
          </a:prstGeom>
        </p:spPr>
        <p:txBody>
          <a:bodyPr wrap="square">
            <a:spAutoFit/>
          </a:bodyPr>
          <a:lstStyle/>
          <a:p>
            <a:pPr>
              <a:spcAft>
                <a:spcPts val="600"/>
              </a:spcAft>
            </a:pPr>
            <a:r>
              <a:rPr lang="en-US" sz="2400" b="0" dirty="0" smtClean="0"/>
              <a:t>Use Case</a:t>
            </a:r>
            <a:endParaRPr lang="en-US" sz="2400" b="0" dirty="0" smtClean="0"/>
          </a:p>
        </p:txBody>
      </p:sp>
      <p:grpSp>
        <p:nvGrpSpPr>
          <p:cNvPr id="2" name="Group 12"/>
          <p:cNvGrpSpPr/>
          <p:nvPr/>
        </p:nvGrpSpPr>
        <p:grpSpPr>
          <a:xfrm>
            <a:off x="1533389" y="2642898"/>
            <a:ext cx="5811830" cy="1391384"/>
            <a:chOff x="477457" y="1944572"/>
            <a:chExt cx="8175890" cy="2741879"/>
          </a:xfrm>
        </p:grpSpPr>
        <p:pic>
          <p:nvPicPr>
            <p:cNvPr id="4098" name="Picture 2"/>
            <p:cNvPicPr>
              <a:picLocks noChangeAspect="1" noChangeArrowheads="1"/>
            </p:cNvPicPr>
            <p:nvPr/>
          </p:nvPicPr>
          <p:blipFill>
            <a:blip r:embed="rId3" cstate="print"/>
            <a:srcRect/>
            <a:stretch>
              <a:fillRect/>
            </a:stretch>
          </p:blipFill>
          <p:spPr bwMode="auto">
            <a:xfrm>
              <a:off x="477457" y="1988517"/>
              <a:ext cx="2196176" cy="2653989"/>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327608" y="2479094"/>
              <a:ext cx="1672834" cy="1672834"/>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5654417" y="1944572"/>
              <a:ext cx="2998930" cy="2741879"/>
            </a:xfrm>
            <a:prstGeom prst="rect">
              <a:avLst/>
            </a:prstGeom>
            <a:noFill/>
            <a:ln w="9525">
              <a:noFill/>
              <a:miter lim="800000"/>
              <a:headEnd/>
              <a:tailEnd/>
            </a:ln>
          </p:spPr>
        </p:pic>
      </p:grpSp>
      <p:sp>
        <p:nvSpPr>
          <p:cNvPr id="15" name="Left-Right Arrow 14"/>
          <p:cNvSpPr/>
          <p:nvPr/>
        </p:nvSpPr>
        <p:spPr bwMode="auto">
          <a:xfrm>
            <a:off x="4772979" y="3260228"/>
            <a:ext cx="411583" cy="200876"/>
          </a:xfrm>
          <a:prstGeom prst="leftRightArrow">
            <a:avLst/>
          </a:prstGeom>
          <a:solidFill>
            <a:srgbClr val="5CA1FB"/>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16" name="Left-Right Arrow 15"/>
          <p:cNvSpPr/>
          <p:nvPr/>
        </p:nvSpPr>
        <p:spPr bwMode="auto">
          <a:xfrm>
            <a:off x="3054175" y="3257205"/>
            <a:ext cx="411583" cy="200876"/>
          </a:xfrm>
          <a:prstGeom prst="leftRightArrow">
            <a:avLst/>
          </a:prstGeom>
          <a:solidFill>
            <a:srgbClr val="5CA1FB"/>
          </a:solidFill>
          <a:ln w="381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1" name="Rectangle 20"/>
          <p:cNvSpPr/>
          <p:nvPr/>
        </p:nvSpPr>
        <p:spPr>
          <a:xfrm>
            <a:off x="2360710" y="5018197"/>
            <a:ext cx="3884706" cy="461665"/>
          </a:xfrm>
          <a:prstGeom prst="rect">
            <a:avLst/>
          </a:prstGeom>
        </p:spPr>
        <p:txBody>
          <a:bodyPr wrap="square">
            <a:spAutoFit/>
          </a:bodyPr>
          <a:lstStyle/>
          <a:p>
            <a:pPr>
              <a:spcAft>
                <a:spcPts val="600"/>
              </a:spcAft>
            </a:pPr>
            <a:r>
              <a:rPr lang="en-US" sz="2400" b="0" dirty="0" smtClean="0"/>
              <a:t>Quality Attribute Scenario</a:t>
            </a:r>
            <a:endParaRPr lang="en-US" sz="2400" b="0" dirty="0" smtClean="0"/>
          </a:p>
        </p:txBody>
      </p:sp>
      <p:cxnSp>
        <p:nvCxnSpPr>
          <p:cNvPr id="4" name="Straight Arrow Connector 3"/>
          <p:cNvCxnSpPr/>
          <p:nvPr/>
        </p:nvCxnSpPr>
        <p:spPr bwMode="auto">
          <a:xfrm flipH="1">
            <a:off x="3257176" y="2032000"/>
            <a:ext cx="552824" cy="1150471"/>
          </a:xfrm>
          <a:prstGeom prst="straightConnector1">
            <a:avLst/>
          </a:prstGeom>
          <a:solidFill>
            <a:srgbClr val="5CA1FB"/>
          </a:solidFill>
          <a:ln w="381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a:off x="4425564" y="2034990"/>
            <a:ext cx="552824" cy="1150471"/>
          </a:xfrm>
          <a:prstGeom prst="straightConnector1">
            <a:avLst/>
          </a:prstGeom>
          <a:solidFill>
            <a:srgbClr val="5CA1FB"/>
          </a:solidFill>
          <a:ln w="381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flipV="1">
            <a:off x="4138712" y="3989294"/>
            <a:ext cx="14937" cy="1028903"/>
          </a:xfrm>
          <a:prstGeom prst="straightConnector1">
            <a:avLst/>
          </a:prstGeom>
          <a:solidFill>
            <a:srgbClr val="5CA1FB"/>
          </a:solidFill>
          <a:ln w="38100"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a:off x="4141702" y="2043421"/>
            <a:ext cx="14937" cy="773030"/>
          </a:xfrm>
          <a:prstGeom prst="straightConnector1">
            <a:avLst/>
          </a:prstGeom>
          <a:solidFill>
            <a:srgbClr val="5CA1FB"/>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560945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84175"/>
          </a:xfrm>
        </p:spPr>
        <p:txBody>
          <a:bodyPr/>
          <a:lstStyle/>
          <a:p>
            <a:pPr eaLnBrk="1" hangingPunct="1"/>
            <a:r>
              <a:rPr lang="en-US" dirty="0" smtClean="0"/>
              <a:t>Purpose of Use Cases</a:t>
            </a:r>
          </a:p>
        </p:txBody>
      </p:sp>
      <p:sp>
        <p:nvSpPr>
          <p:cNvPr id="17" name="Rectangle 16"/>
          <p:cNvSpPr/>
          <p:nvPr/>
        </p:nvSpPr>
        <p:spPr>
          <a:xfrm>
            <a:off x="498869" y="1103970"/>
            <a:ext cx="8121024" cy="3508653"/>
          </a:xfrm>
          <a:prstGeom prst="rect">
            <a:avLst/>
          </a:prstGeom>
        </p:spPr>
        <p:txBody>
          <a:bodyPr wrap="square">
            <a:spAutoFit/>
          </a:bodyPr>
          <a:lstStyle/>
          <a:p>
            <a:pPr>
              <a:spcBef>
                <a:spcPts val="600"/>
              </a:spcBef>
              <a:spcAft>
                <a:spcPts val="600"/>
              </a:spcAft>
            </a:pPr>
            <a:r>
              <a:rPr lang="en-US" sz="2400" b="0" dirty="0" smtClean="0"/>
              <a:t>The purpose of a use case is to describe a function a user will perform using the target system.</a:t>
            </a:r>
          </a:p>
          <a:p>
            <a:pPr>
              <a:spcBef>
                <a:spcPts val="600"/>
              </a:spcBef>
              <a:spcAft>
                <a:spcPts val="600"/>
              </a:spcAft>
            </a:pPr>
            <a:r>
              <a:rPr lang="en-US" sz="2400" b="0" dirty="0" smtClean="0"/>
              <a:t>A user can be a human user or another system that is connected to the target system.</a:t>
            </a:r>
          </a:p>
          <a:p>
            <a:pPr>
              <a:spcBef>
                <a:spcPts val="600"/>
              </a:spcBef>
              <a:spcAft>
                <a:spcPts val="600"/>
              </a:spcAft>
            </a:pPr>
            <a:r>
              <a:rPr lang="en-US" sz="2400" b="0" dirty="0" smtClean="0"/>
              <a:t>To make our lives easier we call a human user and those other systems </a:t>
            </a:r>
            <a:r>
              <a:rPr lang="en-US" sz="2400" dirty="0" smtClean="0"/>
              <a:t>actors</a:t>
            </a:r>
            <a:r>
              <a:rPr lang="en-US" sz="2400" b="0" dirty="0" smtClean="0"/>
              <a:t>.</a:t>
            </a:r>
          </a:p>
          <a:p>
            <a:pPr>
              <a:spcBef>
                <a:spcPts val="600"/>
              </a:spcBef>
              <a:spcAft>
                <a:spcPts val="600"/>
              </a:spcAft>
            </a:pPr>
            <a:r>
              <a:rPr lang="en-US" sz="2400" b="0" dirty="0" smtClean="0"/>
              <a:t>A use case describes interactions </a:t>
            </a:r>
            <a:r>
              <a:rPr lang="en-US" sz="2400" b="0" dirty="0" smtClean="0"/>
              <a:t>of actors </a:t>
            </a:r>
            <a:r>
              <a:rPr lang="en-US" sz="2400" b="0" dirty="0" smtClean="0"/>
              <a:t>with the target system to perform a function</a:t>
            </a:r>
            <a:r>
              <a:rPr lang="en-US" sz="2400" b="0" dirty="0" smtClean="0"/>
              <a:t>.</a:t>
            </a:r>
            <a:endParaRPr lang="en-US" sz="2400" b="0" dirty="0" smtClean="0"/>
          </a:p>
        </p:txBody>
      </p:sp>
    </p:spTree>
    <p:extLst>
      <p:ext uri="{BB962C8B-B14F-4D97-AF65-F5344CB8AC3E}">
        <p14:creationId xmlns:p14="http://schemas.microsoft.com/office/powerpoint/2010/main" val="30147581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8638" y="419100"/>
            <a:ext cx="8501062" cy="384175"/>
          </a:xfrm>
        </p:spPr>
        <p:txBody>
          <a:bodyPr/>
          <a:lstStyle/>
          <a:p>
            <a:pPr eaLnBrk="1" hangingPunct="1"/>
            <a:r>
              <a:rPr lang="en-US" dirty="0" smtClean="0"/>
              <a:t>Use Cases – How Many? </a:t>
            </a:r>
          </a:p>
        </p:txBody>
      </p:sp>
      <p:sp>
        <p:nvSpPr>
          <p:cNvPr id="17" name="Rectangle 16"/>
          <p:cNvSpPr/>
          <p:nvPr/>
        </p:nvSpPr>
        <p:spPr>
          <a:xfrm>
            <a:off x="498869" y="1103970"/>
            <a:ext cx="8121024" cy="4616648"/>
          </a:xfrm>
          <a:prstGeom prst="rect">
            <a:avLst/>
          </a:prstGeom>
        </p:spPr>
        <p:txBody>
          <a:bodyPr wrap="square">
            <a:spAutoFit/>
          </a:bodyPr>
          <a:lstStyle/>
          <a:p>
            <a:pPr>
              <a:spcBef>
                <a:spcPts val="600"/>
              </a:spcBef>
              <a:spcAft>
                <a:spcPts val="600"/>
              </a:spcAft>
            </a:pPr>
            <a:r>
              <a:rPr lang="en-US" sz="2400" b="0" dirty="0" smtClean="0"/>
              <a:t>The purpose of use cases is to provide understanding of the context. They are a communication tool not a full set of requirements.</a:t>
            </a:r>
          </a:p>
          <a:p>
            <a:pPr lvl="1">
              <a:spcBef>
                <a:spcPts val="600"/>
              </a:spcBef>
              <a:spcAft>
                <a:spcPts val="600"/>
              </a:spcAft>
            </a:pPr>
            <a:r>
              <a:rPr lang="en-US" sz="2400" b="0" i="1" dirty="0" smtClean="0"/>
              <a:t>It is NOT the purpose to describe all possible interactions.</a:t>
            </a:r>
          </a:p>
          <a:p>
            <a:pPr>
              <a:spcBef>
                <a:spcPts val="600"/>
              </a:spcBef>
              <a:spcAft>
                <a:spcPts val="600"/>
              </a:spcAft>
            </a:pPr>
            <a:r>
              <a:rPr lang="en-US" sz="2400" b="0" dirty="0" smtClean="0"/>
              <a:t>Humans are limited to the amount of information they can comprehend at the same time. Humans are also great in </a:t>
            </a:r>
            <a:r>
              <a:rPr lang="en-US" sz="2400" b="0" dirty="0" smtClean="0"/>
              <a:t>guessing missing information.</a:t>
            </a:r>
            <a:endParaRPr lang="en-US" sz="2400" b="0" dirty="0" smtClean="0"/>
          </a:p>
          <a:p>
            <a:pPr>
              <a:spcBef>
                <a:spcPts val="600"/>
              </a:spcBef>
              <a:spcAft>
                <a:spcPts val="600"/>
              </a:spcAft>
            </a:pPr>
            <a:r>
              <a:rPr lang="en-US" sz="2400" b="0" dirty="0" smtClean="0"/>
              <a:t>To get an idea of function a user will perform using the target system five to ten use cases are sufficient (less is more!).</a:t>
            </a:r>
          </a:p>
        </p:txBody>
      </p:sp>
    </p:spTree>
    <p:extLst>
      <p:ext uri="{BB962C8B-B14F-4D97-AF65-F5344CB8AC3E}">
        <p14:creationId xmlns:p14="http://schemas.microsoft.com/office/powerpoint/2010/main" val="30147581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2007-presentation-fullcolor-cims">
  <a:themeElements>
    <a:clrScheme name="">
      <a:dk1>
        <a:srgbClr val="000000"/>
      </a:dk1>
      <a:lt1>
        <a:srgbClr val="FFFFFF"/>
      </a:lt1>
      <a:dk2>
        <a:srgbClr val="000000"/>
      </a:dk2>
      <a:lt2>
        <a:srgbClr val="808080"/>
      </a:lt2>
      <a:accent1>
        <a:srgbClr val="0066FF"/>
      </a:accent1>
      <a:accent2>
        <a:srgbClr val="9933FF"/>
      </a:accent2>
      <a:accent3>
        <a:srgbClr val="FFFFFF"/>
      </a:accent3>
      <a:accent4>
        <a:srgbClr val="000000"/>
      </a:accent4>
      <a:accent5>
        <a:srgbClr val="AAB8FF"/>
      </a:accent5>
      <a:accent6>
        <a:srgbClr val="8A2DE7"/>
      </a:accent6>
      <a:hlink>
        <a:srgbClr val="3C4F82"/>
      </a:hlink>
      <a:folHlink>
        <a:srgbClr val="33CC3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FF"/>
        </a:hlink>
        <a:folHlink>
          <a:srgbClr val="0066FF"/>
        </a:folHlink>
      </a:clrScheme>
      <a:clrMap bg1="lt1" tx1="dk1" bg2="lt2" tx2="dk2" accent1="accent1" accent2="accent2" accent3="accent3" accent4="accent4" accent5="accent5" accent6="accent6" hlink="hlink" folHlink="folHlink"/>
    </a:extraClrScheme>
    <a:extraClrScheme>
      <a:clrScheme name="Blank Presentation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C4F82"/>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07-presentation-fullcolor">
  <a:themeElements>
    <a:clrScheme name="">
      <a:dk1>
        <a:srgbClr val="000000"/>
      </a:dk1>
      <a:lt1>
        <a:srgbClr val="FFFFFF"/>
      </a:lt1>
      <a:dk2>
        <a:srgbClr val="000000"/>
      </a:dk2>
      <a:lt2>
        <a:srgbClr val="808080"/>
      </a:lt2>
      <a:accent1>
        <a:srgbClr val="0066FF"/>
      </a:accent1>
      <a:accent2>
        <a:srgbClr val="9933FF"/>
      </a:accent2>
      <a:accent3>
        <a:srgbClr val="FFFFFF"/>
      </a:accent3>
      <a:accent4>
        <a:srgbClr val="000000"/>
      </a:accent4>
      <a:accent5>
        <a:srgbClr val="AAB8FF"/>
      </a:accent5>
      <a:accent6>
        <a:srgbClr val="8A2DE7"/>
      </a:accent6>
      <a:hlink>
        <a:srgbClr val="3C4F82"/>
      </a:hlink>
      <a:folHlink>
        <a:srgbClr val="33CC33"/>
      </a:folHlink>
    </a:clrScheme>
    <a:fontScheme name="3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3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Blank 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3_Blank Presentatio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3_Blank Presentatio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FF"/>
        </a:hlink>
        <a:folHlink>
          <a:srgbClr val="0066FF"/>
        </a:folHlink>
      </a:clrScheme>
      <a:clrMap bg1="lt1" tx1="dk1" bg2="lt2" tx2="dk2" accent1="accent1" accent2="accent2" accent3="accent3" accent4="accent4" accent5="accent5" accent6="accent6" hlink="hlink" folHlink="folHlink"/>
    </a:extraClrScheme>
    <a:extraClrScheme>
      <a:clrScheme name="3_Blank Presentation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C4F82"/>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C8B0CFF636AE44B8C708601C7A6A0B" ma:contentTypeVersion="0" ma:contentTypeDescription="Create a new document." ma:contentTypeScope="" ma:versionID="82add8954f504aa9db69183eaccfc75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605016D-F888-4788-8D88-AFCC101352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C22BCEF-EDE2-406B-B9CE-01836EF5FA21}">
  <ds:schemaRefs>
    <ds:schemaRef ds:uri="http://schemas.microsoft.com/sharepoint/v3/contenttype/forms"/>
  </ds:schemaRefs>
</ds:datastoreItem>
</file>

<file path=customXml/itemProps3.xml><?xml version="1.0" encoding="utf-8"?>
<ds:datastoreItem xmlns:ds="http://schemas.openxmlformats.org/officeDocument/2006/customXml" ds:itemID="{AFDCCF69-4741-49C0-BD19-279A3DF4D63E}">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2007-presentation-fullcolor-cims</Template>
  <TotalTime>21671</TotalTime>
  <Words>2855</Words>
  <Application>Microsoft Macintosh PowerPoint</Application>
  <PresentationFormat>On-screen Show (4:3)</PresentationFormat>
  <Paragraphs>318</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2007-presentation-fullcolor-cims</vt:lpstr>
      <vt:lpstr>2007-presentation-fullcolor</vt:lpstr>
      <vt:lpstr>PowerPoint Presentation</vt:lpstr>
      <vt:lpstr>Use Cases vs. Requirements</vt:lpstr>
      <vt:lpstr>Use Cases vs. Requirements</vt:lpstr>
      <vt:lpstr>Use Cases vs. Quality Attribute Scenarios</vt:lpstr>
      <vt:lpstr>System Boundaries</vt:lpstr>
      <vt:lpstr>System Boundaries – Context Diagram</vt:lpstr>
      <vt:lpstr>System – Use Case – Quality Attribute Scenarios</vt:lpstr>
      <vt:lpstr>Purpose of Use Cases</vt:lpstr>
      <vt:lpstr>Use Cases – How Many? </vt:lpstr>
      <vt:lpstr>Use Cases – Level of Details? </vt:lpstr>
      <vt:lpstr>Use Case – Information Pieces – 1 </vt:lpstr>
      <vt:lpstr>Use Case – Information Pieces – 2 </vt:lpstr>
      <vt:lpstr>Use Case – Information Pieces – 3 </vt:lpstr>
      <vt:lpstr>Use Case – Information Pieces – 4 </vt:lpstr>
      <vt:lpstr>Use Case – Information Pieces – 5 </vt:lpstr>
      <vt:lpstr>Use Case Template</vt:lpstr>
      <vt:lpstr>Campus Bridging Use Case – 1 </vt:lpstr>
      <vt:lpstr>Campus Bridging Use Case – 2 </vt:lpstr>
      <vt:lpstr>Campus Bridging Use Case – 3 </vt:lpstr>
      <vt:lpstr>The What vs. How Well</vt:lpstr>
      <vt:lpstr>Purpose of Quality Attribute Scenarios</vt:lpstr>
      <vt:lpstr>Purpose of Quality Attribute Scenarios</vt:lpstr>
      <vt:lpstr>Quality Attribute Scenarios – How Many? </vt:lpstr>
      <vt:lpstr>QA Scenarios – Information Pieces – 1 </vt:lpstr>
      <vt:lpstr>QA Scenarios – Information Pieces – 2 </vt:lpstr>
      <vt:lpstr>QA Scenarios – Information Pieces – 3 </vt:lpstr>
      <vt:lpstr>QA Scenarios – Information Pieces – 4 </vt:lpstr>
      <vt:lpstr>Quality Attribute Scenario Template</vt:lpstr>
      <vt:lpstr>Campus Bridging Quality Attribute Scenario – 1 </vt:lpstr>
      <vt:lpstr>Campus Bridging Quality Attribute Scenario – 2 </vt:lpstr>
      <vt:lpstr>Use Cases &lt;−&gt; Quality Attribute Scenarios </vt:lpstr>
      <vt:lpstr>The Big Picture – Your Input</vt:lpstr>
      <vt:lpstr>What the User Really Wants</vt:lpstr>
      <vt:lpstr>Questions?</vt:lpstr>
    </vt:vector>
  </TitlesOfParts>
  <Company>Software Engineering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Internal Review</dc:title>
  <dc:creator>rschiela</dc:creator>
  <cp:lastModifiedBy>Felix Bachmann</cp:lastModifiedBy>
  <cp:revision>852</cp:revision>
  <cp:lastPrinted>2012-06-28T21:00:41Z</cp:lastPrinted>
  <dcterms:created xsi:type="dcterms:W3CDTF">2012-06-27T14:40:24Z</dcterms:created>
  <dcterms:modified xsi:type="dcterms:W3CDTF">2012-07-20T13:55:33Z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0x0101008DC8B0CFF636AE44B8C708601C7A6A0B</vt:lpwstr>
  </property>
</Properties>
</file>